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331" r:id="rId3"/>
    <p:sldId id="325" r:id="rId4"/>
    <p:sldId id="319"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332" r:id="rId20"/>
    <p:sldId id="314" r:id="rId21"/>
    <p:sldId id="315" r:id="rId22"/>
    <p:sldId id="316" r:id="rId23"/>
    <p:sldId id="295" r:id="rId24"/>
    <p:sldId id="285" r:id="rId25"/>
    <p:sldId id="292" r:id="rId26"/>
    <p:sldId id="297" r:id="rId27"/>
    <p:sldId id="329" r:id="rId28"/>
    <p:sldId id="330" r:id="rId29"/>
    <p:sldId id="328" r:id="rId30"/>
    <p:sldId id="286" r:id="rId31"/>
    <p:sldId id="326" r:id="rId32"/>
    <p:sldId id="327" r:id="rId33"/>
    <p:sldId id="277" r:id="rId34"/>
    <p:sldId id="287" r:id="rId35"/>
    <p:sldId id="305" r:id="rId36"/>
    <p:sldId id="306" r:id="rId37"/>
    <p:sldId id="307" r:id="rId38"/>
    <p:sldId id="308" r:id="rId39"/>
    <p:sldId id="288" r:id="rId40"/>
    <p:sldId id="289" r:id="rId41"/>
    <p:sldId id="299" r:id="rId42"/>
    <p:sldId id="303" r:id="rId43"/>
    <p:sldId id="304" r:id="rId44"/>
    <p:sldId id="298" r:id="rId45"/>
    <p:sldId id="300" r:id="rId46"/>
    <p:sldId id="301" r:id="rId47"/>
    <p:sldId id="302" r:id="rId48"/>
    <p:sldId id="290" r:id="rId49"/>
    <p:sldId id="309" r:id="rId50"/>
    <p:sldId id="310" r:id="rId51"/>
    <p:sldId id="311" r:id="rId52"/>
    <p:sldId id="312" r:id="rId53"/>
    <p:sldId id="313" r:id="rId54"/>
    <p:sldId id="284" r:id="rId55"/>
    <p:sldId id="293" r:id="rId56"/>
    <p:sldId id="291" r:id="rId57"/>
    <p:sldId id="324" r:id="rId58"/>
    <p:sldId id="321" r:id="rId59"/>
    <p:sldId id="317" r:id="rId60"/>
    <p:sldId id="318" r:id="rId6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30"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AD44B7-8A70-4361-94E7-04959BC517CF}" type="datetimeFigureOut">
              <a:rPr lang="it-IT" smtClean="0"/>
              <a:pPr/>
              <a:t>12/10/2011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0956C1-49EE-49D8-9450-54F937D8FE28}"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18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20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21</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22</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23</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24</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50956C1-49EE-49D8-9450-54F937D8FE28}" type="slidenum">
              <a:rPr lang="it-IT" smtClean="0"/>
              <a:pPr/>
              <a:t>25</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26</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0F62E35-AE93-4107-8E12-58BA05CC8EBB}" type="slidenum">
              <a:rPr lang="it-IT" smtClean="0"/>
              <a:pPr/>
              <a:t>27</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0F62E35-AE93-4107-8E12-58BA05CC8EBB}" type="slidenum">
              <a:rPr lang="it-IT" smtClean="0"/>
              <a:pPr/>
              <a:t>28</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29</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3</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30</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31</a:t>
            </a:fld>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32</a:t>
            </a:fld>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F39D4C0-4F23-4556-973A-B0B73AF19685}" type="slidenum">
              <a:rPr lang="it-IT" smtClean="0"/>
              <a:pPr/>
              <a:t>33</a:t>
            </a:fld>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34</a:t>
            </a:fld>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35</a:t>
            </a:fld>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36</a:t>
            </a:fld>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37</a:t>
            </a:fld>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38</a:t>
            </a:fld>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39</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4</a:t>
            </a:fld>
            <a:endParaRPr 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40</a:t>
            </a:fld>
            <a:endParaRPr 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41</a:t>
            </a:fld>
            <a:endParaRPr 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42</a:t>
            </a:fld>
            <a:endParaRPr 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43</a:t>
            </a:fld>
            <a:endParaRPr 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44</a:t>
            </a:fld>
            <a:endParaRPr 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45</a:t>
            </a:fld>
            <a:endParaRPr 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46</a:t>
            </a:fld>
            <a:endParaRPr lang="it-I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47</a:t>
            </a:fld>
            <a:endParaRPr lang="it-I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48</a:t>
            </a:fld>
            <a:endParaRPr lang="it-IT"/>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49</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5</a:t>
            </a:fld>
            <a:endParaRPr lang="it-I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50</a:t>
            </a:fld>
            <a:endParaRPr lang="it-IT"/>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51</a:t>
            </a:fld>
            <a:endParaRPr lang="it-IT"/>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52</a:t>
            </a:fld>
            <a:endParaRPr lang="it-IT"/>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53</a:t>
            </a:fld>
            <a:endParaRPr lang="it-IT"/>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F39D4C0-4F23-4556-973A-B0B73AF19685}" type="slidenum">
              <a:rPr lang="it-IT" smtClean="0"/>
              <a:pPr/>
              <a:t>54</a:t>
            </a:fld>
            <a:endParaRPr lang="it-IT"/>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55</a:t>
            </a:fld>
            <a:endParaRPr lang="it-IT"/>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56</a:t>
            </a:fld>
            <a:endParaRPr lang="it-IT"/>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9"/>
          <p:cNvSpPr>
            <a:spLocks noGrp="1" noChangeArrowheads="1"/>
          </p:cNvSpPr>
          <p:nvPr>
            <p:ph type="sldNum" sz="quarter"/>
          </p:nvPr>
        </p:nvSpPr>
        <p:spPr>
          <a:noFill/>
        </p:spPr>
        <p:txBody>
          <a:bodyPr/>
          <a:lstStyle/>
          <a:p>
            <a:pPr>
              <a:buFont typeface="Arial" pitchFamily="34" charset="0"/>
              <a:buNone/>
            </a:pPr>
            <a:fld id="{88746225-A6C6-40AF-8AC3-86B766F83C05}" type="slidenum">
              <a:rPr lang="en-GB" smtClean="0">
                <a:latin typeface="Arial" pitchFamily="34" charset="0"/>
                <a:cs typeface="Lucida Sans Unicode" pitchFamily="34" charset="0"/>
              </a:rPr>
              <a:pPr>
                <a:buFont typeface="Arial" pitchFamily="34" charset="0"/>
                <a:buNone/>
              </a:pPr>
              <a:t>57</a:t>
            </a:fld>
            <a:endParaRPr lang="en-GB" smtClean="0">
              <a:latin typeface="Arial" pitchFamily="34" charset="0"/>
              <a:cs typeface="Lucida Sans Unicode" pitchFamily="34" charset="0"/>
            </a:endParaRPr>
          </a:p>
        </p:txBody>
      </p:sp>
      <p:sp>
        <p:nvSpPr>
          <p:cNvPr id="3891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it-IT"/>
          </a:p>
        </p:txBody>
      </p:sp>
      <p:sp>
        <p:nvSpPr>
          <p:cNvPr id="38916" name="Rectangle 2"/>
          <p:cNvSpPr>
            <a:spLocks noGrp="1" noChangeArrowheads="1"/>
          </p:cNvSpPr>
          <p:nvPr>
            <p:ph type="body"/>
          </p:nvPr>
        </p:nvSpPr>
        <p:spPr>
          <a:xfrm>
            <a:off x="685800" y="4343400"/>
            <a:ext cx="5483225" cy="4114800"/>
          </a:xfrm>
          <a:noFill/>
          <a:ln/>
        </p:spPr>
        <p:txBody>
          <a:bodyPr wrap="none" anchor="ctr"/>
          <a:lstStyle/>
          <a:p>
            <a:endParaRPr lang="it-IT" smtClean="0">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58</a:t>
            </a:fld>
            <a:endParaRPr lang="it-IT"/>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59</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6</a:t>
            </a:fld>
            <a:endParaRPr lang="it-IT"/>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60</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50956C1-49EE-49D8-9450-54F937D8FE28}"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fld id="{0A79095A-EB1B-4833-912F-D07A0F1788B7}" type="datetimeFigureOut">
              <a:rPr lang="it-IT" smtClean="0"/>
              <a:pPr/>
              <a:t>12/10/2011</a:t>
            </a:fld>
            <a:endParaRPr lang="it-IT"/>
          </a:p>
        </p:txBody>
      </p:sp>
      <p:sp>
        <p:nvSpPr>
          <p:cNvPr id="5" name="Rectangle 5"/>
          <p:cNvSpPr>
            <a:spLocks noGrp="1" noChangeArrowheads="1"/>
          </p:cNvSpPr>
          <p:nvPr>
            <p:ph type="ftr" sz="quarter" idx="11"/>
          </p:nvPr>
        </p:nvSpPr>
        <p:spPr>
          <a:ln/>
        </p:spPr>
        <p:txBody>
          <a:bodyPr/>
          <a:lstStyle>
            <a:lvl1pPr>
              <a:defRPr/>
            </a:lvl1pPr>
          </a:lstStyle>
          <a:p>
            <a:endParaRPr lang="it-IT"/>
          </a:p>
        </p:txBody>
      </p:sp>
      <p:sp>
        <p:nvSpPr>
          <p:cNvPr id="6" name="Rectangle 6"/>
          <p:cNvSpPr>
            <a:spLocks noGrp="1" noChangeArrowheads="1"/>
          </p:cNvSpPr>
          <p:nvPr>
            <p:ph type="sldNum" sz="quarter" idx="12"/>
          </p:nvPr>
        </p:nvSpPr>
        <p:spPr>
          <a:ln/>
        </p:spPr>
        <p:txBody>
          <a:bodyPr/>
          <a:lstStyle>
            <a:lvl1pPr>
              <a:defRPr/>
            </a:lvl1pPr>
          </a:lstStyle>
          <a:p>
            <a:fld id="{934C4183-B1A9-41BE-AD2B-0111E72403B9}"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fld id="{0A79095A-EB1B-4833-912F-D07A0F1788B7}" type="datetimeFigureOut">
              <a:rPr lang="it-IT" smtClean="0"/>
              <a:pPr/>
              <a:t>12/10/2011</a:t>
            </a:fld>
            <a:endParaRPr lang="it-IT"/>
          </a:p>
        </p:txBody>
      </p:sp>
      <p:sp>
        <p:nvSpPr>
          <p:cNvPr id="5" name="Rectangle 5"/>
          <p:cNvSpPr>
            <a:spLocks noGrp="1" noChangeArrowheads="1"/>
          </p:cNvSpPr>
          <p:nvPr>
            <p:ph type="ftr" sz="quarter" idx="11"/>
          </p:nvPr>
        </p:nvSpPr>
        <p:spPr>
          <a:ln/>
        </p:spPr>
        <p:txBody>
          <a:bodyPr/>
          <a:lstStyle>
            <a:lvl1pPr>
              <a:defRPr/>
            </a:lvl1pPr>
          </a:lstStyle>
          <a:p>
            <a:endParaRPr lang="it-IT"/>
          </a:p>
        </p:txBody>
      </p:sp>
      <p:sp>
        <p:nvSpPr>
          <p:cNvPr id="6" name="Rectangle 6"/>
          <p:cNvSpPr>
            <a:spLocks noGrp="1" noChangeArrowheads="1"/>
          </p:cNvSpPr>
          <p:nvPr>
            <p:ph type="sldNum" sz="quarter" idx="12"/>
          </p:nvPr>
        </p:nvSpPr>
        <p:spPr>
          <a:ln/>
        </p:spPr>
        <p:txBody>
          <a:bodyPr/>
          <a:lstStyle>
            <a:lvl1pPr>
              <a:defRPr/>
            </a:lvl1pPr>
          </a:lstStyle>
          <a:p>
            <a:fld id="{934C4183-B1A9-41BE-AD2B-0111E72403B9}"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0"/>
            <a:ext cx="2286000" cy="6858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0" y="0"/>
            <a:ext cx="6705600" cy="6858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fld id="{0A79095A-EB1B-4833-912F-D07A0F1788B7}" type="datetimeFigureOut">
              <a:rPr lang="it-IT" smtClean="0"/>
              <a:pPr/>
              <a:t>12/10/2011</a:t>
            </a:fld>
            <a:endParaRPr lang="it-IT"/>
          </a:p>
        </p:txBody>
      </p:sp>
      <p:sp>
        <p:nvSpPr>
          <p:cNvPr id="5" name="Rectangle 5"/>
          <p:cNvSpPr>
            <a:spLocks noGrp="1" noChangeArrowheads="1"/>
          </p:cNvSpPr>
          <p:nvPr>
            <p:ph type="ftr" sz="quarter" idx="11"/>
          </p:nvPr>
        </p:nvSpPr>
        <p:spPr>
          <a:ln/>
        </p:spPr>
        <p:txBody>
          <a:bodyPr/>
          <a:lstStyle>
            <a:lvl1pPr>
              <a:defRPr/>
            </a:lvl1pPr>
          </a:lstStyle>
          <a:p>
            <a:endParaRPr lang="it-IT"/>
          </a:p>
        </p:txBody>
      </p:sp>
      <p:sp>
        <p:nvSpPr>
          <p:cNvPr id="6" name="Rectangle 6"/>
          <p:cNvSpPr>
            <a:spLocks noGrp="1" noChangeArrowheads="1"/>
          </p:cNvSpPr>
          <p:nvPr>
            <p:ph type="sldNum" sz="quarter" idx="12"/>
          </p:nvPr>
        </p:nvSpPr>
        <p:spPr>
          <a:ln/>
        </p:spPr>
        <p:txBody>
          <a:bodyPr/>
          <a:lstStyle>
            <a:lvl1pPr>
              <a:defRPr/>
            </a:lvl1pPr>
          </a:lstStyle>
          <a:p>
            <a:fld id="{934C4183-B1A9-41BE-AD2B-0111E72403B9}"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8382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0" y="914400"/>
            <a:ext cx="4495800" cy="59436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914400"/>
            <a:ext cx="4495800" cy="59436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fld id="{0A79095A-EB1B-4833-912F-D07A0F1788B7}" type="datetimeFigureOut">
              <a:rPr lang="it-IT" smtClean="0"/>
              <a:pPr/>
              <a:t>12/10/2011</a:t>
            </a:fld>
            <a:endParaRPr lang="it-IT"/>
          </a:p>
        </p:txBody>
      </p:sp>
      <p:sp>
        <p:nvSpPr>
          <p:cNvPr id="6" name="Rectangle 5"/>
          <p:cNvSpPr>
            <a:spLocks noGrp="1" noChangeArrowheads="1"/>
          </p:cNvSpPr>
          <p:nvPr>
            <p:ph type="ftr" sz="quarter" idx="11"/>
          </p:nvPr>
        </p:nvSpPr>
        <p:spPr>
          <a:ln/>
        </p:spPr>
        <p:txBody>
          <a:bodyPr/>
          <a:lstStyle>
            <a:lvl1pPr>
              <a:defRPr/>
            </a:lvl1pPr>
          </a:lstStyle>
          <a:p>
            <a:endParaRPr lang="it-IT"/>
          </a:p>
        </p:txBody>
      </p:sp>
      <p:sp>
        <p:nvSpPr>
          <p:cNvPr id="7" name="Rectangle 6"/>
          <p:cNvSpPr>
            <a:spLocks noGrp="1" noChangeArrowheads="1"/>
          </p:cNvSpPr>
          <p:nvPr>
            <p:ph type="sldNum" sz="quarter" idx="12"/>
          </p:nvPr>
        </p:nvSpPr>
        <p:spPr>
          <a:ln/>
        </p:spPr>
        <p:txBody>
          <a:bodyPr/>
          <a:lstStyle>
            <a:lvl1pPr>
              <a:defRPr/>
            </a:lvl1pPr>
          </a:lstStyle>
          <a:p>
            <a:fld id="{934C4183-B1A9-41BE-AD2B-0111E72403B9}" type="slidenum">
              <a:rPr lang="it-IT" smtClean="0"/>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olo, testo e clip multimediale">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8382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0" y="914400"/>
            <a:ext cx="4495800" cy="59436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risorsa multimediale 3"/>
          <p:cNvSpPr>
            <a:spLocks noGrp="1"/>
          </p:cNvSpPr>
          <p:nvPr>
            <p:ph type="media" sz="half" idx="2"/>
          </p:nvPr>
        </p:nvSpPr>
        <p:spPr>
          <a:xfrm>
            <a:off x="4648200" y="914400"/>
            <a:ext cx="4495800" cy="5943600"/>
          </a:xfrm>
        </p:spPr>
        <p:txBody>
          <a:bodyPr/>
          <a:lstStyle/>
          <a:p>
            <a:pPr lvl="0"/>
            <a:r>
              <a:rPr lang="it-IT" noProof="0" smtClean="0"/>
              <a:t>Fare clic sull'icona per inserire un clip multimediale</a:t>
            </a:r>
          </a:p>
        </p:txBody>
      </p:sp>
      <p:sp>
        <p:nvSpPr>
          <p:cNvPr id="5" name="Rectangle 4"/>
          <p:cNvSpPr>
            <a:spLocks noGrp="1" noChangeArrowheads="1"/>
          </p:cNvSpPr>
          <p:nvPr>
            <p:ph type="dt" sz="half" idx="10"/>
          </p:nvPr>
        </p:nvSpPr>
        <p:spPr>
          <a:ln/>
        </p:spPr>
        <p:txBody>
          <a:bodyPr/>
          <a:lstStyle>
            <a:lvl1pPr>
              <a:defRPr/>
            </a:lvl1pPr>
          </a:lstStyle>
          <a:p>
            <a:fld id="{0A79095A-EB1B-4833-912F-D07A0F1788B7}" type="datetimeFigureOut">
              <a:rPr lang="it-IT" smtClean="0"/>
              <a:pPr/>
              <a:t>12/10/2011</a:t>
            </a:fld>
            <a:endParaRPr lang="it-IT"/>
          </a:p>
        </p:txBody>
      </p:sp>
      <p:sp>
        <p:nvSpPr>
          <p:cNvPr id="6" name="Rectangle 5"/>
          <p:cNvSpPr>
            <a:spLocks noGrp="1" noChangeArrowheads="1"/>
          </p:cNvSpPr>
          <p:nvPr>
            <p:ph type="ftr" sz="quarter" idx="11"/>
          </p:nvPr>
        </p:nvSpPr>
        <p:spPr>
          <a:ln/>
        </p:spPr>
        <p:txBody>
          <a:bodyPr/>
          <a:lstStyle>
            <a:lvl1pPr>
              <a:defRPr/>
            </a:lvl1pPr>
          </a:lstStyle>
          <a:p>
            <a:endParaRPr lang="it-IT"/>
          </a:p>
        </p:txBody>
      </p:sp>
      <p:sp>
        <p:nvSpPr>
          <p:cNvPr id="7" name="Rectangle 6"/>
          <p:cNvSpPr>
            <a:spLocks noGrp="1" noChangeArrowheads="1"/>
          </p:cNvSpPr>
          <p:nvPr>
            <p:ph type="sldNum" sz="quarter" idx="12"/>
          </p:nvPr>
        </p:nvSpPr>
        <p:spPr>
          <a:ln/>
        </p:spPr>
        <p:txBody>
          <a:bodyPr/>
          <a:lstStyle>
            <a:lvl1pPr>
              <a:defRPr/>
            </a:lvl1pPr>
          </a:lstStyle>
          <a:p>
            <a:fld id="{934C4183-B1A9-41BE-AD2B-0111E72403B9}"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fld id="{0A79095A-EB1B-4833-912F-D07A0F1788B7}" type="datetimeFigureOut">
              <a:rPr lang="it-IT" smtClean="0"/>
              <a:pPr/>
              <a:t>12/10/2011</a:t>
            </a:fld>
            <a:endParaRPr lang="it-IT"/>
          </a:p>
        </p:txBody>
      </p:sp>
      <p:sp>
        <p:nvSpPr>
          <p:cNvPr id="5" name="Rectangle 5"/>
          <p:cNvSpPr>
            <a:spLocks noGrp="1" noChangeArrowheads="1"/>
          </p:cNvSpPr>
          <p:nvPr>
            <p:ph type="ftr" sz="quarter" idx="11"/>
          </p:nvPr>
        </p:nvSpPr>
        <p:spPr>
          <a:ln/>
        </p:spPr>
        <p:txBody>
          <a:bodyPr/>
          <a:lstStyle>
            <a:lvl1pPr>
              <a:defRPr/>
            </a:lvl1pPr>
          </a:lstStyle>
          <a:p>
            <a:endParaRPr lang="it-IT"/>
          </a:p>
        </p:txBody>
      </p:sp>
      <p:sp>
        <p:nvSpPr>
          <p:cNvPr id="6" name="Rectangle 6"/>
          <p:cNvSpPr>
            <a:spLocks noGrp="1" noChangeArrowheads="1"/>
          </p:cNvSpPr>
          <p:nvPr>
            <p:ph type="sldNum" sz="quarter" idx="12"/>
          </p:nvPr>
        </p:nvSpPr>
        <p:spPr>
          <a:ln/>
        </p:spPr>
        <p:txBody>
          <a:bodyPr/>
          <a:lstStyle>
            <a:lvl1pPr>
              <a:defRPr/>
            </a:lvl1pPr>
          </a:lstStyle>
          <a:p>
            <a:fld id="{934C4183-B1A9-41BE-AD2B-0111E72403B9}"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fld id="{0A79095A-EB1B-4833-912F-D07A0F1788B7}" type="datetimeFigureOut">
              <a:rPr lang="it-IT" smtClean="0"/>
              <a:pPr/>
              <a:t>12/10/2011</a:t>
            </a:fld>
            <a:endParaRPr lang="it-IT"/>
          </a:p>
        </p:txBody>
      </p:sp>
      <p:sp>
        <p:nvSpPr>
          <p:cNvPr id="5" name="Rectangle 5"/>
          <p:cNvSpPr>
            <a:spLocks noGrp="1" noChangeArrowheads="1"/>
          </p:cNvSpPr>
          <p:nvPr>
            <p:ph type="ftr" sz="quarter" idx="11"/>
          </p:nvPr>
        </p:nvSpPr>
        <p:spPr>
          <a:ln/>
        </p:spPr>
        <p:txBody>
          <a:bodyPr/>
          <a:lstStyle>
            <a:lvl1pPr>
              <a:defRPr/>
            </a:lvl1pPr>
          </a:lstStyle>
          <a:p>
            <a:endParaRPr lang="it-IT"/>
          </a:p>
        </p:txBody>
      </p:sp>
      <p:sp>
        <p:nvSpPr>
          <p:cNvPr id="6" name="Rectangle 6"/>
          <p:cNvSpPr>
            <a:spLocks noGrp="1" noChangeArrowheads="1"/>
          </p:cNvSpPr>
          <p:nvPr>
            <p:ph type="sldNum" sz="quarter" idx="12"/>
          </p:nvPr>
        </p:nvSpPr>
        <p:spPr>
          <a:ln/>
        </p:spPr>
        <p:txBody>
          <a:bodyPr/>
          <a:lstStyle>
            <a:lvl1pPr>
              <a:defRPr/>
            </a:lvl1pPr>
          </a:lstStyle>
          <a:p>
            <a:fld id="{934C4183-B1A9-41BE-AD2B-0111E72403B9}"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0" y="914400"/>
            <a:ext cx="44958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914400"/>
            <a:ext cx="44958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fld id="{0A79095A-EB1B-4833-912F-D07A0F1788B7}" type="datetimeFigureOut">
              <a:rPr lang="it-IT" smtClean="0"/>
              <a:pPr/>
              <a:t>12/10/2011</a:t>
            </a:fld>
            <a:endParaRPr lang="it-IT"/>
          </a:p>
        </p:txBody>
      </p:sp>
      <p:sp>
        <p:nvSpPr>
          <p:cNvPr id="6" name="Rectangle 5"/>
          <p:cNvSpPr>
            <a:spLocks noGrp="1" noChangeArrowheads="1"/>
          </p:cNvSpPr>
          <p:nvPr>
            <p:ph type="ftr" sz="quarter" idx="11"/>
          </p:nvPr>
        </p:nvSpPr>
        <p:spPr>
          <a:ln/>
        </p:spPr>
        <p:txBody>
          <a:bodyPr/>
          <a:lstStyle>
            <a:lvl1pPr>
              <a:defRPr/>
            </a:lvl1pPr>
          </a:lstStyle>
          <a:p>
            <a:endParaRPr lang="it-IT"/>
          </a:p>
        </p:txBody>
      </p:sp>
      <p:sp>
        <p:nvSpPr>
          <p:cNvPr id="7" name="Rectangle 6"/>
          <p:cNvSpPr>
            <a:spLocks noGrp="1" noChangeArrowheads="1"/>
          </p:cNvSpPr>
          <p:nvPr>
            <p:ph type="sldNum" sz="quarter" idx="12"/>
          </p:nvPr>
        </p:nvSpPr>
        <p:spPr>
          <a:ln/>
        </p:spPr>
        <p:txBody>
          <a:bodyPr/>
          <a:lstStyle>
            <a:lvl1pPr>
              <a:defRPr/>
            </a:lvl1pPr>
          </a:lstStyle>
          <a:p>
            <a:fld id="{934C4183-B1A9-41BE-AD2B-0111E72403B9}"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fld id="{0A79095A-EB1B-4833-912F-D07A0F1788B7}" type="datetimeFigureOut">
              <a:rPr lang="it-IT" smtClean="0"/>
              <a:pPr/>
              <a:t>12/10/2011</a:t>
            </a:fld>
            <a:endParaRPr lang="it-IT"/>
          </a:p>
        </p:txBody>
      </p:sp>
      <p:sp>
        <p:nvSpPr>
          <p:cNvPr id="8" name="Rectangle 5"/>
          <p:cNvSpPr>
            <a:spLocks noGrp="1" noChangeArrowheads="1"/>
          </p:cNvSpPr>
          <p:nvPr>
            <p:ph type="ftr" sz="quarter" idx="11"/>
          </p:nvPr>
        </p:nvSpPr>
        <p:spPr>
          <a:ln/>
        </p:spPr>
        <p:txBody>
          <a:bodyPr/>
          <a:lstStyle>
            <a:lvl1pPr>
              <a:defRPr/>
            </a:lvl1pPr>
          </a:lstStyle>
          <a:p>
            <a:endParaRPr lang="it-IT"/>
          </a:p>
        </p:txBody>
      </p:sp>
      <p:sp>
        <p:nvSpPr>
          <p:cNvPr id="9" name="Rectangle 6"/>
          <p:cNvSpPr>
            <a:spLocks noGrp="1" noChangeArrowheads="1"/>
          </p:cNvSpPr>
          <p:nvPr>
            <p:ph type="sldNum" sz="quarter" idx="12"/>
          </p:nvPr>
        </p:nvSpPr>
        <p:spPr>
          <a:ln/>
        </p:spPr>
        <p:txBody>
          <a:bodyPr/>
          <a:lstStyle>
            <a:lvl1pPr>
              <a:defRPr/>
            </a:lvl1pPr>
          </a:lstStyle>
          <a:p>
            <a:fld id="{934C4183-B1A9-41BE-AD2B-0111E72403B9}"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fld id="{0A79095A-EB1B-4833-912F-D07A0F1788B7}" type="datetimeFigureOut">
              <a:rPr lang="it-IT" smtClean="0"/>
              <a:pPr/>
              <a:t>12/10/2011</a:t>
            </a:fld>
            <a:endParaRPr lang="it-IT"/>
          </a:p>
        </p:txBody>
      </p:sp>
      <p:sp>
        <p:nvSpPr>
          <p:cNvPr id="4" name="Rectangle 5"/>
          <p:cNvSpPr>
            <a:spLocks noGrp="1" noChangeArrowheads="1"/>
          </p:cNvSpPr>
          <p:nvPr>
            <p:ph type="ftr" sz="quarter" idx="11"/>
          </p:nvPr>
        </p:nvSpPr>
        <p:spPr>
          <a:ln/>
        </p:spPr>
        <p:txBody>
          <a:bodyPr/>
          <a:lstStyle>
            <a:lvl1pPr>
              <a:defRPr/>
            </a:lvl1pPr>
          </a:lstStyle>
          <a:p>
            <a:endParaRPr lang="it-IT"/>
          </a:p>
        </p:txBody>
      </p:sp>
      <p:sp>
        <p:nvSpPr>
          <p:cNvPr id="5" name="Rectangle 6"/>
          <p:cNvSpPr>
            <a:spLocks noGrp="1" noChangeArrowheads="1"/>
          </p:cNvSpPr>
          <p:nvPr>
            <p:ph type="sldNum" sz="quarter" idx="12"/>
          </p:nvPr>
        </p:nvSpPr>
        <p:spPr>
          <a:ln/>
        </p:spPr>
        <p:txBody>
          <a:bodyPr/>
          <a:lstStyle>
            <a:lvl1pPr>
              <a:defRPr/>
            </a:lvl1pPr>
          </a:lstStyle>
          <a:p>
            <a:fld id="{934C4183-B1A9-41BE-AD2B-0111E72403B9}"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0A79095A-EB1B-4833-912F-D07A0F1788B7}" type="datetimeFigureOut">
              <a:rPr lang="it-IT" smtClean="0"/>
              <a:pPr/>
              <a:t>12/10/2011</a:t>
            </a:fld>
            <a:endParaRPr lang="it-IT"/>
          </a:p>
        </p:txBody>
      </p:sp>
      <p:sp>
        <p:nvSpPr>
          <p:cNvPr id="3" name="Rectangle 5"/>
          <p:cNvSpPr>
            <a:spLocks noGrp="1" noChangeArrowheads="1"/>
          </p:cNvSpPr>
          <p:nvPr>
            <p:ph type="ftr" sz="quarter" idx="11"/>
          </p:nvPr>
        </p:nvSpPr>
        <p:spPr>
          <a:ln/>
        </p:spPr>
        <p:txBody>
          <a:bodyPr/>
          <a:lstStyle>
            <a:lvl1pPr>
              <a:defRPr/>
            </a:lvl1pPr>
          </a:lstStyle>
          <a:p>
            <a:endParaRPr lang="it-IT"/>
          </a:p>
        </p:txBody>
      </p:sp>
      <p:sp>
        <p:nvSpPr>
          <p:cNvPr id="4" name="Rectangle 6"/>
          <p:cNvSpPr>
            <a:spLocks noGrp="1" noChangeArrowheads="1"/>
          </p:cNvSpPr>
          <p:nvPr>
            <p:ph type="sldNum" sz="quarter" idx="12"/>
          </p:nvPr>
        </p:nvSpPr>
        <p:spPr>
          <a:ln/>
        </p:spPr>
        <p:txBody>
          <a:bodyPr/>
          <a:lstStyle>
            <a:lvl1pPr>
              <a:defRPr/>
            </a:lvl1pPr>
          </a:lstStyle>
          <a:p>
            <a:fld id="{934C4183-B1A9-41BE-AD2B-0111E72403B9}"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fld id="{0A79095A-EB1B-4833-912F-D07A0F1788B7}" type="datetimeFigureOut">
              <a:rPr lang="it-IT" smtClean="0"/>
              <a:pPr/>
              <a:t>12/10/2011</a:t>
            </a:fld>
            <a:endParaRPr lang="it-IT"/>
          </a:p>
        </p:txBody>
      </p:sp>
      <p:sp>
        <p:nvSpPr>
          <p:cNvPr id="6" name="Rectangle 5"/>
          <p:cNvSpPr>
            <a:spLocks noGrp="1" noChangeArrowheads="1"/>
          </p:cNvSpPr>
          <p:nvPr>
            <p:ph type="ftr" sz="quarter" idx="11"/>
          </p:nvPr>
        </p:nvSpPr>
        <p:spPr>
          <a:ln/>
        </p:spPr>
        <p:txBody>
          <a:bodyPr/>
          <a:lstStyle>
            <a:lvl1pPr>
              <a:defRPr/>
            </a:lvl1pPr>
          </a:lstStyle>
          <a:p>
            <a:endParaRPr lang="it-IT"/>
          </a:p>
        </p:txBody>
      </p:sp>
      <p:sp>
        <p:nvSpPr>
          <p:cNvPr id="7" name="Rectangle 6"/>
          <p:cNvSpPr>
            <a:spLocks noGrp="1" noChangeArrowheads="1"/>
          </p:cNvSpPr>
          <p:nvPr>
            <p:ph type="sldNum" sz="quarter" idx="12"/>
          </p:nvPr>
        </p:nvSpPr>
        <p:spPr>
          <a:ln/>
        </p:spPr>
        <p:txBody>
          <a:bodyPr/>
          <a:lstStyle>
            <a:lvl1pPr>
              <a:defRPr/>
            </a:lvl1pPr>
          </a:lstStyle>
          <a:p>
            <a:fld id="{934C4183-B1A9-41BE-AD2B-0111E72403B9}"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fld id="{0A79095A-EB1B-4833-912F-D07A0F1788B7}" type="datetimeFigureOut">
              <a:rPr lang="it-IT" smtClean="0"/>
              <a:pPr/>
              <a:t>12/10/2011</a:t>
            </a:fld>
            <a:endParaRPr lang="it-IT"/>
          </a:p>
        </p:txBody>
      </p:sp>
      <p:sp>
        <p:nvSpPr>
          <p:cNvPr id="6" name="Rectangle 5"/>
          <p:cNvSpPr>
            <a:spLocks noGrp="1" noChangeArrowheads="1"/>
          </p:cNvSpPr>
          <p:nvPr>
            <p:ph type="ftr" sz="quarter" idx="11"/>
          </p:nvPr>
        </p:nvSpPr>
        <p:spPr>
          <a:ln/>
        </p:spPr>
        <p:txBody>
          <a:bodyPr/>
          <a:lstStyle>
            <a:lvl1pPr>
              <a:defRPr/>
            </a:lvl1pPr>
          </a:lstStyle>
          <a:p>
            <a:endParaRPr lang="it-IT"/>
          </a:p>
        </p:txBody>
      </p:sp>
      <p:sp>
        <p:nvSpPr>
          <p:cNvPr id="7" name="Rectangle 6"/>
          <p:cNvSpPr>
            <a:spLocks noGrp="1" noChangeArrowheads="1"/>
          </p:cNvSpPr>
          <p:nvPr>
            <p:ph type="sldNum" sz="quarter" idx="12"/>
          </p:nvPr>
        </p:nvSpPr>
        <p:spPr>
          <a:ln/>
        </p:spPr>
        <p:txBody>
          <a:bodyPr/>
          <a:lstStyle>
            <a:lvl1pPr>
              <a:defRPr/>
            </a:lvl1pPr>
          </a:lstStyle>
          <a:p>
            <a:fld id="{934C4183-B1A9-41BE-AD2B-0111E72403B9}"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slide" Target="../slides/slide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Fare clic per modificare lo stile del titolo</a:t>
            </a:r>
          </a:p>
        </p:txBody>
      </p:sp>
      <p:sp>
        <p:nvSpPr>
          <p:cNvPr id="5123" name="Rectangle 3"/>
          <p:cNvSpPr>
            <a:spLocks noGrp="1" noChangeArrowheads="1"/>
          </p:cNvSpPr>
          <p:nvPr>
            <p:ph type="body" idx="1"/>
          </p:nvPr>
        </p:nvSpPr>
        <p:spPr bwMode="auto">
          <a:xfrm>
            <a:off x="0" y="914400"/>
            <a:ext cx="9144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p>
        </p:txBody>
      </p:sp>
      <p:sp>
        <p:nvSpPr>
          <p:cNvPr id="109572" name="Rectangle 4"/>
          <p:cNvSpPr>
            <a:spLocks noGrp="1" noChangeArrowheads="1"/>
          </p:cNvSpPr>
          <p:nvPr>
            <p:ph type="dt" sz="half" idx="2"/>
          </p:nvPr>
        </p:nvSpPr>
        <p:spPr bwMode="auto">
          <a:xfrm>
            <a:off x="685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0A79095A-EB1B-4833-912F-D07A0F1788B7}" type="datetimeFigureOut">
              <a:rPr lang="it-IT" smtClean="0"/>
              <a:pPr/>
              <a:t>12/10/2011</a:t>
            </a:fld>
            <a:endParaRPr lang="it-IT"/>
          </a:p>
        </p:txBody>
      </p:sp>
      <p:sp>
        <p:nvSpPr>
          <p:cNvPr id="109573" name="Rectangle 5"/>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it-IT"/>
          </a:p>
        </p:txBody>
      </p:sp>
      <p:sp>
        <p:nvSpPr>
          <p:cNvPr id="109574" name="Rectangle 6"/>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34C4183-B1A9-41BE-AD2B-0111E72403B9}" type="slidenum">
              <a:rPr lang="it-IT" smtClean="0"/>
              <a:pPr/>
              <a:t>‹N›</a:t>
            </a:fld>
            <a:endParaRPr lang="it-IT"/>
          </a:p>
        </p:txBody>
      </p:sp>
      <p:sp>
        <p:nvSpPr>
          <p:cNvPr id="109575" name="AutoShape 7">
            <a:hlinkClick r:id="rId16" action="ppaction://hlinksldjump" highlightClick="1"/>
          </p:cNvPr>
          <p:cNvSpPr>
            <a:spLocks noChangeArrowheads="1"/>
          </p:cNvSpPr>
          <p:nvPr/>
        </p:nvSpPr>
        <p:spPr bwMode="auto">
          <a:xfrm>
            <a:off x="8686800" y="6553200"/>
            <a:ext cx="457200" cy="304800"/>
          </a:xfrm>
          <a:prstGeom prst="actionButtonHome">
            <a:avLst/>
          </a:prstGeom>
          <a:solidFill>
            <a:schemeClr val="accent1"/>
          </a:solidFill>
          <a:ln w="9525">
            <a:solidFill>
              <a:schemeClr val="tx1"/>
            </a:solidFill>
            <a:miter lim="800000"/>
            <a:headEnd/>
            <a:tailEnd/>
          </a:ln>
          <a:effectLst/>
        </p:spPr>
        <p:txBody>
          <a:bodyPr wrap="none" anchor="ctr"/>
          <a:lstStyle/>
          <a:p>
            <a:pPr>
              <a:defRPr/>
            </a:pPr>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ts val="1200"/>
        </a:spcBef>
        <a:spcAft>
          <a:spcPts val="300"/>
        </a:spcAft>
        <a:defRPr sz="4400" b="1">
          <a:solidFill>
            <a:srgbClr val="FFFF00"/>
          </a:solidFill>
          <a:latin typeface="+mj-lt"/>
          <a:ea typeface="+mj-ea"/>
          <a:cs typeface="+mj-cs"/>
        </a:defRPr>
      </a:lvl1pPr>
      <a:lvl2pPr algn="ctr" rtl="0" eaLnBrk="1" fontAlgn="base" hangingPunct="1">
        <a:spcBef>
          <a:spcPts val="1200"/>
        </a:spcBef>
        <a:spcAft>
          <a:spcPts val="300"/>
        </a:spcAft>
        <a:defRPr sz="4400" b="1">
          <a:solidFill>
            <a:srgbClr val="FFFF00"/>
          </a:solidFill>
          <a:latin typeface="Arial" charset="0"/>
        </a:defRPr>
      </a:lvl2pPr>
      <a:lvl3pPr algn="ctr" rtl="0" eaLnBrk="1" fontAlgn="base" hangingPunct="1">
        <a:spcBef>
          <a:spcPts val="1200"/>
        </a:spcBef>
        <a:spcAft>
          <a:spcPts val="300"/>
        </a:spcAft>
        <a:defRPr sz="4400" b="1">
          <a:solidFill>
            <a:srgbClr val="FFFF00"/>
          </a:solidFill>
          <a:latin typeface="Arial" charset="0"/>
        </a:defRPr>
      </a:lvl3pPr>
      <a:lvl4pPr algn="ctr" rtl="0" eaLnBrk="1" fontAlgn="base" hangingPunct="1">
        <a:spcBef>
          <a:spcPts val="1200"/>
        </a:spcBef>
        <a:spcAft>
          <a:spcPts val="300"/>
        </a:spcAft>
        <a:defRPr sz="4400" b="1">
          <a:solidFill>
            <a:srgbClr val="FFFF00"/>
          </a:solidFill>
          <a:latin typeface="Arial" charset="0"/>
        </a:defRPr>
      </a:lvl4pPr>
      <a:lvl5pPr algn="ctr" rtl="0" eaLnBrk="1" fontAlgn="base" hangingPunct="1">
        <a:spcBef>
          <a:spcPts val="1200"/>
        </a:spcBef>
        <a:spcAft>
          <a:spcPts val="300"/>
        </a:spcAft>
        <a:defRPr sz="4400" b="1">
          <a:solidFill>
            <a:srgbClr val="FFFF00"/>
          </a:solidFill>
          <a:latin typeface="Arial" charset="0"/>
        </a:defRPr>
      </a:lvl5pPr>
      <a:lvl6pPr marL="457200" algn="ctr" rtl="0" eaLnBrk="1" fontAlgn="base" hangingPunct="1">
        <a:spcBef>
          <a:spcPts val="1200"/>
        </a:spcBef>
        <a:spcAft>
          <a:spcPts val="300"/>
        </a:spcAft>
        <a:defRPr sz="4400" b="1">
          <a:solidFill>
            <a:srgbClr val="FFFF00"/>
          </a:solidFill>
          <a:latin typeface="Arial" charset="0"/>
        </a:defRPr>
      </a:lvl6pPr>
      <a:lvl7pPr marL="914400" algn="ctr" rtl="0" eaLnBrk="1" fontAlgn="base" hangingPunct="1">
        <a:spcBef>
          <a:spcPts val="1200"/>
        </a:spcBef>
        <a:spcAft>
          <a:spcPts val="300"/>
        </a:spcAft>
        <a:defRPr sz="4400" b="1">
          <a:solidFill>
            <a:srgbClr val="FFFF00"/>
          </a:solidFill>
          <a:latin typeface="Arial" charset="0"/>
        </a:defRPr>
      </a:lvl7pPr>
      <a:lvl8pPr marL="1371600" algn="ctr" rtl="0" eaLnBrk="1" fontAlgn="base" hangingPunct="1">
        <a:spcBef>
          <a:spcPts val="1200"/>
        </a:spcBef>
        <a:spcAft>
          <a:spcPts val="300"/>
        </a:spcAft>
        <a:defRPr sz="4400" b="1">
          <a:solidFill>
            <a:srgbClr val="FFFF00"/>
          </a:solidFill>
          <a:latin typeface="Arial" charset="0"/>
        </a:defRPr>
      </a:lvl8pPr>
      <a:lvl9pPr marL="1828800" algn="ctr" rtl="0" eaLnBrk="1" fontAlgn="base" hangingPunct="1">
        <a:spcBef>
          <a:spcPts val="1200"/>
        </a:spcBef>
        <a:spcAft>
          <a:spcPts val="300"/>
        </a:spcAft>
        <a:defRPr sz="4400" b="1">
          <a:solidFill>
            <a:srgbClr val="FFFF00"/>
          </a:solidFill>
          <a:latin typeface="Arial" charset="0"/>
        </a:defRPr>
      </a:lvl9pPr>
    </p:titleStyle>
    <p:bodyStyle>
      <a:lvl1pPr marL="342900" indent="-342900" algn="l" rtl="0" eaLnBrk="1" fontAlgn="base" hangingPunct="1">
        <a:spcBef>
          <a:spcPts val="1200"/>
        </a:spcBef>
        <a:spcAft>
          <a:spcPts val="300"/>
        </a:spcAft>
        <a:buChar char="•"/>
        <a:defRPr sz="3200" b="1" i="1">
          <a:solidFill>
            <a:schemeClr val="bg1"/>
          </a:solidFill>
          <a:latin typeface="+mn-lt"/>
          <a:ea typeface="+mn-ea"/>
          <a:cs typeface="+mn-cs"/>
        </a:defRPr>
      </a:lvl1pPr>
      <a:lvl2pPr marL="742950" indent="-285750" algn="l" rtl="0" eaLnBrk="1" fontAlgn="base" hangingPunct="1">
        <a:spcBef>
          <a:spcPts val="1200"/>
        </a:spcBef>
        <a:spcAft>
          <a:spcPts val="30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Times New Roman" pitchFamily="18" charset="0"/>
        </a:defRPr>
      </a:lvl3pPr>
      <a:lvl4pPr marL="1600200" indent="-228600" algn="l" rtl="0" eaLnBrk="1" fontAlgn="base" hangingPunct="1">
        <a:spcBef>
          <a:spcPct val="20000"/>
        </a:spcBef>
        <a:spcAft>
          <a:spcPct val="0"/>
        </a:spcAft>
        <a:buChar char="–"/>
        <a:defRPr sz="2000">
          <a:solidFill>
            <a:schemeClr val="bg1"/>
          </a:solidFill>
          <a:latin typeface="Times New Roman" pitchFamily="18" charset="0"/>
        </a:defRPr>
      </a:lvl4pPr>
      <a:lvl5pPr marL="2057400" indent="-228600" algn="l" rtl="0" eaLnBrk="1" fontAlgn="base" hangingPunct="1">
        <a:spcBef>
          <a:spcPct val="20000"/>
        </a:spcBef>
        <a:spcAft>
          <a:spcPct val="0"/>
        </a:spcAft>
        <a:buChar char="»"/>
        <a:defRPr sz="2000">
          <a:solidFill>
            <a:schemeClr val="bg1"/>
          </a:solidFill>
          <a:latin typeface="Times New Roman" pitchFamily="18" charset="0"/>
        </a:defRPr>
      </a:lvl5pPr>
      <a:lvl6pPr marL="2514600" indent="-228600" algn="l" rtl="0" eaLnBrk="1" fontAlgn="base" hangingPunct="1">
        <a:spcBef>
          <a:spcPct val="20000"/>
        </a:spcBef>
        <a:spcAft>
          <a:spcPct val="0"/>
        </a:spcAft>
        <a:buChar char="»"/>
        <a:defRPr sz="2000">
          <a:solidFill>
            <a:schemeClr val="bg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bg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bg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bg1"/>
          </a:solidFill>
          <a:latin typeface="Times New Roman" pitchFamily="18"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pp.unipv.it/Collana/Pages/Libri/Saggi/haas/Haas_fn.html#fn2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pp.unipv.it/Collana/Pages/Libri/Saggi/haas/Haas_fn.html#fn26"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ppp.unipv.it/Collana/Pages/Libri/Saggi/haas/Haas_fn.html#fn27"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ppp.unipv.it/Collana/Pages/Libri/Saggi/haas/Haas_fn.html#fn2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ppp.unipv.it/Collana/Pages/Libri/Saggi/haas/Haas_fn.html#fn29"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plato.stanford.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iep.utm.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plato.stanford.edu/entries/presocratic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upload.wikimedia.org/wikipedia/en/e/e2/Presocratic_graph.pn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hyperlink" Target="Omero%20Iliade.ht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trailers.apple.com/movies/fox/lightningthief/percyjackson-tlrf_h720p.mov" TargetMode="External"/><Relationship Id="rId4" Type="http://schemas.openxmlformats.org/officeDocument/2006/relationships/hyperlink" Target="Omero%20Odissea.ht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Esiodo%20Teogonia.ht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it.wikipedia.org/wiki/Ilozoismo"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iep.utm.edu/thale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it.wikipedia.org/wiki/Mileto_(Asia_Minore)" TargetMode="External"/><Relationship Id="rId7"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it.wikipedia.org/wiki/Simplicio" TargetMode="External"/><Relationship Id="rId5" Type="http://schemas.openxmlformats.org/officeDocument/2006/relationships/hyperlink" Target="http://it.wikipedia.org/wiki/546_a.C." TargetMode="External"/><Relationship Id="rId4" Type="http://schemas.openxmlformats.org/officeDocument/2006/relationships/hyperlink" Target="http://it.wikipedia.org/wiki/610_a.C."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it.wikipedia.org/wiki/Mileto_(Asia_Minor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it.wikipedia.org/wiki/528_a.C." TargetMode="External"/><Relationship Id="rId4" Type="http://schemas.openxmlformats.org/officeDocument/2006/relationships/hyperlink" Target="http://it.wikipedia.org/wiki/586_a.C."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plato.stanford.edu/entries/parmenide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plato.stanford.edu/entries/empedocle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plato.stanford.edu/entries/anaxagoras/"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plato.stanford.edu/entries/epicurus/"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Ex%20e%20ad%20presocratici/Lucrezio.docx"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hyperlink" Target="http://www.nature.com/nature/journal/v444/n7119/full/nature05357.html"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www.nature.com/nature/videoarchive/antikythera/"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ppp.unipv.it/Collana/Pages/Libri/Saggi/haas/Haas_fn.html#fn2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643051"/>
            <a:ext cx="7815290" cy="1957400"/>
          </a:xfrm>
        </p:spPr>
        <p:txBody>
          <a:bodyPr/>
          <a:lstStyle/>
          <a:p>
            <a:r>
              <a:rPr lang="it-IT" dirty="0" smtClean="0"/>
              <a:t>“Niente si crea e niente si distrugge”</a:t>
            </a:r>
            <a:endParaRPr lang="it-IT" dirty="0"/>
          </a:p>
        </p:txBody>
      </p:sp>
      <p:sp>
        <p:nvSpPr>
          <p:cNvPr id="3" name="Sottotitolo 2"/>
          <p:cNvSpPr>
            <a:spLocks noGrp="1"/>
          </p:cNvSpPr>
          <p:nvPr>
            <p:ph type="subTitle" idx="1"/>
          </p:nvPr>
        </p:nvSpPr>
        <p:spPr/>
        <p:txBody>
          <a:bodyPr/>
          <a:lstStyle/>
          <a:p>
            <a:r>
              <a:rPr lang="it-IT" dirty="0" smtClean="0"/>
              <a:t>Fabio Bevilacqua</a:t>
            </a:r>
          </a:p>
          <a:p>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lstStyle/>
          <a:p>
            <a:r>
              <a:rPr lang="it-IT" dirty="0" smtClean="0"/>
              <a:t>Anche </a:t>
            </a:r>
            <a:r>
              <a:rPr lang="it-IT" dirty="0" smtClean="0">
                <a:solidFill>
                  <a:srgbClr val="FF0000"/>
                </a:solidFill>
              </a:rPr>
              <a:t>Empedocle</a:t>
            </a:r>
            <a:r>
              <a:rPr lang="it-IT" dirty="0" smtClean="0"/>
              <a:t> respinge l'idea che ciò che prima non esisteva possa sorgere o che qualcosa possa deperire e sparire completa-mente. Una tale idea sarebbe il prodotto di una visuale molto ristretta, dal momento che sarebbe del tutto impossibile che dal </a:t>
            </a:r>
            <a:r>
              <a:rPr lang="it-IT" dirty="0" err="1" smtClean="0"/>
              <a:t>non-esistente</a:t>
            </a:r>
            <a:r>
              <a:rPr lang="it-IT" dirty="0" smtClean="0"/>
              <a:t> derivi qualcosa e del tutto inaudito che qualcosa di esistente possa mai scomparire nel nulla</a:t>
            </a:r>
            <a:r>
              <a:rPr lang="it-IT" dirty="0" smtClean="0">
                <a:hlinkClick r:id="rId3"/>
              </a:rPr>
              <a:t>[2]</a:t>
            </a:r>
            <a:r>
              <a:rPr lang="it-IT" dirty="0" smtClean="0"/>
              <a:t>: </a:t>
            </a:r>
            <a:r>
              <a:rPr lang="de-DE" dirty="0" smtClean="0"/>
              <a:t>[2] </a:t>
            </a:r>
            <a:r>
              <a:rPr lang="de-DE" dirty="0" err="1" smtClean="0"/>
              <a:t>Fragm</a:t>
            </a:r>
            <a:r>
              <a:rPr lang="de-DE" dirty="0" smtClean="0"/>
              <a:t>. 11, </a:t>
            </a:r>
            <a:r>
              <a:rPr lang="de-DE" dirty="0" err="1" smtClean="0"/>
              <a:t>ed</a:t>
            </a:r>
            <a:r>
              <a:rPr lang="de-DE" dirty="0" smtClean="0"/>
              <a:t>. Diels: </a:t>
            </a:r>
            <a:r>
              <a:rPr lang="it-IT" dirty="0" smtClean="0">
                <a:solidFill>
                  <a:srgbClr val="FF0000"/>
                </a:solidFill>
              </a:rPr>
              <a:t>"Quegli immaturi! Certo non provengono da acuti pensieri i loro sforzi, poiché essi credono che ciò che prima non era possa nascere oppure che qualcosa possa morire ed estinguersi del tutto."</a:t>
            </a:r>
            <a:endParaRPr lang="it-IT"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lstStyle/>
          <a:p>
            <a:r>
              <a:rPr lang="it-IT" dirty="0" smtClean="0"/>
              <a:t>Che nulla si crei e nulla si distrugga insegna pure </a:t>
            </a:r>
            <a:r>
              <a:rPr lang="it-IT" dirty="0" smtClean="0">
                <a:solidFill>
                  <a:srgbClr val="FF0000"/>
                </a:solidFill>
              </a:rPr>
              <a:t>Anassagora</a:t>
            </a:r>
            <a:r>
              <a:rPr lang="it-IT" dirty="0" smtClean="0"/>
              <a:t>: ogni sorgere sarebbe solo una mescolanza, ogni deperire solo una separazione di cose già esistenti</a:t>
            </a:r>
            <a:r>
              <a:rPr lang="it-IT" dirty="0" smtClean="0">
                <a:hlinkClick r:id="rId3"/>
              </a:rPr>
              <a:t>[3]</a:t>
            </a:r>
            <a:endParaRPr lang="it-IT" dirty="0" smtClean="0"/>
          </a:p>
          <a:p>
            <a:r>
              <a:rPr lang="it-IT" dirty="0" smtClean="0"/>
              <a:t>[3] </a:t>
            </a:r>
            <a:r>
              <a:rPr lang="it-IT" dirty="0" err="1" smtClean="0"/>
              <a:t>Fragm</a:t>
            </a:r>
            <a:r>
              <a:rPr lang="it-IT" dirty="0" smtClean="0"/>
              <a:t>. 17, ed. </a:t>
            </a:r>
            <a:r>
              <a:rPr lang="it-IT" dirty="0" err="1" smtClean="0"/>
              <a:t>Diels</a:t>
            </a:r>
            <a:r>
              <a:rPr lang="it-IT" dirty="0" smtClean="0"/>
              <a:t>: </a:t>
            </a:r>
            <a:r>
              <a:rPr lang="it-IT" dirty="0" smtClean="0">
                <a:solidFill>
                  <a:srgbClr val="FF0000"/>
                </a:solidFill>
              </a:rPr>
              <a:t>"Ma gli Elleni non hanno alcuna esatta opinione del nascere e del morire. Infatti nessuna cosa nasce o muore, bensì si mescola e si separa di nuovo da cose esistenti. E pertanto essi, d'ora in poi, dovrebbero chiamare giustamente il nascere mescolanza ed il morire separazione."</a:t>
            </a:r>
            <a:endParaRPr lang="it-IT"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lstStyle/>
          <a:p>
            <a:r>
              <a:rPr lang="it-IT" dirty="0" smtClean="0">
                <a:solidFill>
                  <a:srgbClr val="FF0000"/>
                </a:solidFill>
              </a:rPr>
              <a:t>Democrito</a:t>
            </a:r>
            <a:r>
              <a:rPr lang="it-IT" dirty="0" smtClean="0"/>
              <a:t> riassume l'idea del suo sistema atomistico nelle parole: </a:t>
            </a:r>
            <a:r>
              <a:rPr lang="it-IT" dirty="0" smtClean="0">
                <a:solidFill>
                  <a:srgbClr val="FF0000"/>
                </a:solidFill>
              </a:rPr>
              <a:t>"Nulla deriva dal niente e niente decade nel nulla</a:t>
            </a:r>
            <a:r>
              <a:rPr lang="it-IT" dirty="0" smtClean="0"/>
              <a:t>"</a:t>
            </a:r>
            <a:r>
              <a:rPr lang="it-IT" dirty="0" smtClean="0">
                <a:hlinkClick r:id="rId3"/>
              </a:rPr>
              <a:t>[4]</a:t>
            </a:r>
            <a:r>
              <a:rPr lang="it-IT" dirty="0" smtClean="0"/>
              <a:t> ; ogni cambiamento è, a suo modo di vedere, solo un legarsi e separarsi di parti.</a:t>
            </a:r>
          </a:p>
          <a:p>
            <a:r>
              <a:rPr lang="it-IT" dirty="0" smtClean="0"/>
              <a:t>[4] Diogene </a:t>
            </a:r>
            <a:r>
              <a:rPr lang="it-IT" dirty="0" err="1" smtClean="0"/>
              <a:t>Laerzio</a:t>
            </a:r>
            <a:r>
              <a:rPr lang="it-IT" dirty="0" smtClean="0"/>
              <a:t>, De </a:t>
            </a:r>
            <a:r>
              <a:rPr lang="it-IT" dirty="0" err="1" smtClean="0"/>
              <a:t>vitis</a:t>
            </a:r>
            <a:r>
              <a:rPr lang="it-IT" dirty="0" smtClean="0"/>
              <a:t>, IX, 7, 44: "Nulla diviene dal non essere o nulla perisce nel non essere." [in greco nel testo]. Cfr. Marco Aurelio Antonino, </a:t>
            </a:r>
            <a:r>
              <a:rPr lang="it-IT" dirty="0" err="1" smtClean="0"/>
              <a:t>Commentarii</a:t>
            </a:r>
            <a:r>
              <a:rPr lang="it-IT" dirty="0" smtClean="0"/>
              <a:t> IV, 4: "niente infatti sorge dal nulla, così come niente si muta nel non essere." [in greco nel testo]. </a:t>
            </a:r>
          </a:p>
          <a:p>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lstStyle/>
          <a:p>
            <a:r>
              <a:rPr lang="it-IT" dirty="0" smtClean="0"/>
              <a:t>Se così non fosse, aggiunge a sostegno </a:t>
            </a:r>
            <a:r>
              <a:rPr lang="it-IT" dirty="0" smtClean="0">
                <a:solidFill>
                  <a:srgbClr val="FF0000"/>
                </a:solidFill>
              </a:rPr>
              <a:t>Epicuro</a:t>
            </a:r>
            <a:r>
              <a:rPr lang="it-IT" dirty="0" smtClean="0"/>
              <a:t>, tutto potrebbe derivare da tutto</a:t>
            </a:r>
            <a:r>
              <a:rPr lang="it-IT" dirty="0" smtClean="0">
                <a:hlinkClick r:id="rId3"/>
              </a:rPr>
              <a:t>[5]</a:t>
            </a:r>
            <a:endParaRPr lang="it-IT" dirty="0" smtClean="0"/>
          </a:p>
          <a:p>
            <a:endParaRPr lang="it-IT" dirty="0" smtClean="0"/>
          </a:p>
          <a:p>
            <a:r>
              <a:rPr lang="it-IT" dirty="0" smtClean="0"/>
              <a:t>[5] </a:t>
            </a:r>
            <a:r>
              <a:rPr lang="it-IT" dirty="0" smtClean="0">
                <a:solidFill>
                  <a:srgbClr val="FF0000"/>
                </a:solidFill>
              </a:rPr>
              <a:t>Robert Mayer </a:t>
            </a:r>
            <a:r>
              <a:rPr lang="it-IT" dirty="0" smtClean="0"/>
              <a:t>cita il principio, al quale fa sovente riferimento, nella forma: </a:t>
            </a:r>
            <a:r>
              <a:rPr lang="it-IT" dirty="0" smtClean="0">
                <a:solidFill>
                  <a:srgbClr val="FF0000"/>
                </a:solidFill>
              </a:rPr>
              <a:t>"Ex nihilo </a:t>
            </a:r>
            <a:r>
              <a:rPr lang="it-IT" dirty="0" err="1" smtClean="0">
                <a:solidFill>
                  <a:srgbClr val="FF0000"/>
                </a:solidFill>
              </a:rPr>
              <a:t>nil</a:t>
            </a:r>
            <a:r>
              <a:rPr lang="it-IT" dirty="0" smtClean="0">
                <a:solidFill>
                  <a:srgbClr val="FF0000"/>
                </a:solidFill>
              </a:rPr>
              <a:t> </a:t>
            </a:r>
            <a:r>
              <a:rPr lang="it-IT" dirty="0" err="1" smtClean="0">
                <a:solidFill>
                  <a:srgbClr val="FF0000"/>
                </a:solidFill>
              </a:rPr>
              <a:t>fit</a:t>
            </a:r>
            <a:r>
              <a:rPr lang="it-IT" dirty="0" smtClean="0">
                <a:solidFill>
                  <a:srgbClr val="FF0000"/>
                </a:solidFill>
              </a:rPr>
              <a:t> . </a:t>
            </a:r>
            <a:r>
              <a:rPr lang="it-IT" dirty="0" err="1" smtClean="0">
                <a:solidFill>
                  <a:srgbClr val="FF0000"/>
                </a:solidFill>
              </a:rPr>
              <a:t>Nil</a:t>
            </a:r>
            <a:r>
              <a:rPr lang="it-IT" dirty="0" smtClean="0">
                <a:solidFill>
                  <a:srgbClr val="FF0000"/>
                </a:solidFill>
              </a:rPr>
              <a:t> </a:t>
            </a:r>
            <a:r>
              <a:rPr lang="it-IT" dirty="0" err="1" smtClean="0">
                <a:solidFill>
                  <a:srgbClr val="FF0000"/>
                </a:solidFill>
              </a:rPr>
              <a:t>fit</a:t>
            </a:r>
            <a:r>
              <a:rPr lang="it-IT" dirty="0" smtClean="0">
                <a:solidFill>
                  <a:srgbClr val="FF0000"/>
                </a:solidFill>
              </a:rPr>
              <a:t> ad </a:t>
            </a:r>
            <a:r>
              <a:rPr lang="it-IT" dirty="0" err="1" smtClean="0">
                <a:solidFill>
                  <a:srgbClr val="FF0000"/>
                </a:solidFill>
              </a:rPr>
              <a:t>nihilum</a:t>
            </a:r>
            <a:r>
              <a:rPr lang="it-IT" dirty="0" smtClean="0">
                <a:solidFill>
                  <a:srgbClr val="FF0000"/>
                </a:solidFill>
              </a:rPr>
              <a:t>." </a:t>
            </a:r>
            <a:r>
              <a:rPr lang="it-IT" dirty="0" smtClean="0"/>
              <a:t>( </a:t>
            </a:r>
            <a:r>
              <a:rPr lang="it-IT" dirty="0" err="1" smtClean="0"/>
              <a:t>Die</a:t>
            </a:r>
            <a:r>
              <a:rPr lang="it-IT" dirty="0" smtClean="0"/>
              <a:t> </a:t>
            </a:r>
            <a:r>
              <a:rPr lang="it-IT" dirty="0" err="1" smtClean="0"/>
              <a:t>organische</a:t>
            </a:r>
            <a:r>
              <a:rPr lang="it-IT" dirty="0" smtClean="0"/>
              <a:t> </a:t>
            </a:r>
            <a:r>
              <a:rPr lang="it-IT" dirty="0" err="1" smtClean="0"/>
              <a:t>Bewegung</a:t>
            </a:r>
            <a:r>
              <a:rPr lang="it-IT" dirty="0" smtClean="0"/>
              <a:t> [Il moto organico], ed. </a:t>
            </a:r>
            <a:r>
              <a:rPr lang="it-IT" dirty="0" err="1" smtClean="0"/>
              <a:t>Weyrauch</a:t>
            </a:r>
            <a:r>
              <a:rPr lang="it-IT" dirty="0" smtClean="0"/>
              <a:t>, p. 47.) </a:t>
            </a:r>
            <a:endParaRPr lang="it-I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lstStyle/>
          <a:p>
            <a:r>
              <a:rPr lang="it-IT" dirty="0" smtClean="0"/>
              <a:t>Presso </a:t>
            </a:r>
            <a:r>
              <a:rPr lang="it-IT" dirty="0" smtClean="0">
                <a:solidFill>
                  <a:srgbClr val="FF0000"/>
                </a:solidFill>
              </a:rPr>
              <a:t>Lucrezio</a:t>
            </a:r>
            <a:r>
              <a:rPr lang="it-IT" dirty="0" smtClean="0"/>
              <a:t> l'idea della </a:t>
            </a:r>
            <a:r>
              <a:rPr lang="it-IT" dirty="0" smtClean="0">
                <a:solidFill>
                  <a:srgbClr val="FF0000"/>
                </a:solidFill>
              </a:rPr>
              <a:t>conservazione della materia appare già legata al concetto della indistruttibilità del movimento</a:t>
            </a:r>
            <a:r>
              <a:rPr lang="it-IT" dirty="0" smtClean="0"/>
              <a:t>; già in questo contesto Lucrezio fa addirittura riferimento all'impossibilità di creazione di nuova forza. La materia, come egli racconta nel suo famoso poema, non è mai stata più densamente compressa di adesso e nemmeno più diluita da maggiori interstizi fra le particelle. Infatti né la materia può accrescersi né parte di essa può scomparire. Pertanto il moto degli atomi sarebbe stato anteriormente lo stesso di adesso ed anche in futuro continuerà ad</a:t>
            </a:r>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lstStyle/>
          <a:p>
            <a:r>
              <a:rPr lang="it-IT" dirty="0" smtClean="0"/>
              <a:t>avvenire nella stessa maniera. Nessuna forza è in grado di aumentare o diminuire la totalità delle cose dal momento che non vi è alcuna possibilità che un qualsiasi costituente della materia possa sparire dallo smisurato universo o che da una provenienza qualsiasi una nuova forza possa penetrare nell'universo, modificando in tal modo la natura delle cose ed il loro movimento</a:t>
            </a:r>
            <a:r>
              <a:rPr lang="it-IT" dirty="0" smtClean="0">
                <a:hlinkClick r:id="rId3"/>
              </a:rPr>
              <a:t>[6]</a:t>
            </a:r>
            <a:r>
              <a:rPr lang="it-IT" dirty="0" smtClean="0"/>
              <a:t> .</a:t>
            </a:r>
          </a:p>
          <a:p>
            <a:r>
              <a:rPr lang="pt-BR" dirty="0" smtClean="0"/>
              <a:t>[6] De rerum natura II,v.294: </a:t>
            </a:r>
            <a:endParaRPr lang="it-IT"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285860"/>
          </a:xfrm>
        </p:spPr>
        <p:txBody>
          <a:bodyPr/>
          <a:lstStyle/>
          <a:p>
            <a:r>
              <a:rPr lang="it-IT" dirty="0" smtClean="0"/>
              <a:t>2</a:t>
            </a:r>
            <a:r>
              <a:rPr lang="it-IT" dirty="0" smtClean="0"/>
              <a:t>. </a:t>
            </a:r>
            <a:r>
              <a:rPr lang="it-IT" dirty="0" smtClean="0"/>
              <a:t>la conservazione della forza di movimento </a:t>
            </a:r>
            <a:endParaRPr lang="it-IT" dirty="0"/>
          </a:p>
        </p:txBody>
      </p:sp>
      <p:sp>
        <p:nvSpPr>
          <p:cNvPr id="3" name="Segnaposto contenuto 2"/>
          <p:cNvSpPr>
            <a:spLocks noGrp="1"/>
          </p:cNvSpPr>
          <p:nvPr>
            <p:ph idx="1"/>
          </p:nvPr>
        </p:nvSpPr>
        <p:spPr>
          <a:xfrm>
            <a:off x="0" y="1285860"/>
            <a:ext cx="9144000" cy="5572140"/>
          </a:xfrm>
        </p:spPr>
        <p:txBody>
          <a:bodyPr/>
          <a:lstStyle/>
          <a:p>
            <a:r>
              <a:rPr lang="it-IT" dirty="0" smtClean="0"/>
              <a:t>Quanto più chiare, attraverso il progressivo sviluppo del concetto di sostanza, divennero le relazioni intercorrenti tra materia ed energia, tanto più evidente divenne la necessità di integrazioni da apportare alla tesi della costanza della materia. Un'integrazione essenziale fu rappresentata da una ipotesi, di per </a:t>
            </a:r>
            <a:r>
              <a:rPr lang="it-IT" dirty="0" err="1" smtClean="0"/>
              <a:t>sè</a:t>
            </a:r>
            <a:r>
              <a:rPr lang="it-IT" dirty="0" smtClean="0"/>
              <a:t> analoga alla tesi stessa, che poneva in evidenza l'invariabilità dello stato più importante della materia: lo stato di moto. </a:t>
            </a:r>
          </a:p>
          <a:p>
            <a:endParaRPr lang="it-IT"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lstStyle/>
          <a:p>
            <a:r>
              <a:rPr lang="it-IT" dirty="0" smtClean="0"/>
              <a:t>Ora, siccome l'espressione più semplice ed adeguata dell'attività della materia riguardava il suo movimento, così anche il principio di conservazione dell'energia nella sua forma originaria appare come concetto della costanza degli eventi meccanici.</a:t>
            </a:r>
            <a:endParaRPr lang="it-IT"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Fonti</a:t>
            </a:r>
            <a:endParaRPr lang="it-IT" dirty="0"/>
          </a:p>
        </p:txBody>
      </p:sp>
      <p:sp>
        <p:nvSpPr>
          <p:cNvPr id="3" name="Segnaposto contenuto 2"/>
          <p:cNvSpPr>
            <a:spLocks noGrp="1"/>
          </p:cNvSpPr>
          <p:nvPr>
            <p:ph idx="1"/>
          </p:nvPr>
        </p:nvSpPr>
        <p:spPr/>
        <p:txBody>
          <a:bodyPr/>
          <a:lstStyle/>
          <a:p>
            <a:r>
              <a:rPr lang="it-IT" dirty="0" smtClean="0"/>
              <a:t>I </a:t>
            </a:r>
            <a:r>
              <a:rPr lang="it-IT" dirty="0" smtClean="0"/>
              <a:t>presocratici a cura di Giovanni Reale. Milano 2008, 3° ed.</a:t>
            </a:r>
            <a:endParaRPr lang="it-IT" dirty="0" smtClean="0"/>
          </a:p>
          <a:p>
            <a:r>
              <a:rPr lang="it-IT" dirty="0" smtClean="0"/>
              <a:t>I presocratici. Testimonianze e frammenti da Talete a Empedocle (brani scelti tradotti da </a:t>
            </a:r>
            <a:r>
              <a:rPr lang="it-IT" dirty="0" err="1" smtClean="0"/>
              <a:t>Diels-Kranz</a:t>
            </a:r>
            <a:r>
              <a:rPr lang="it-IT" dirty="0" smtClean="0"/>
              <a:t> 6° ed.) a cura di Alessandro Lami. Milano 2008, 7° ed</a:t>
            </a:r>
            <a:r>
              <a:rPr lang="it-IT" dirty="0" smtClean="0"/>
              <a:t>.</a:t>
            </a:r>
            <a:endParaRPr lang="it-IT"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Bibliografia</a:t>
            </a:r>
            <a:endParaRPr lang="it-IT" dirty="0"/>
          </a:p>
        </p:txBody>
      </p:sp>
      <p:sp>
        <p:nvSpPr>
          <p:cNvPr id="3" name="Segnaposto contenuto 2"/>
          <p:cNvSpPr>
            <a:spLocks noGrp="1"/>
          </p:cNvSpPr>
          <p:nvPr>
            <p:ph idx="1"/>
          </p:nvPr>
        </p:nvSpPr>
        <p:spPr/>
        <p:txBody>
          <a:bodyPr/>
          <a:lstStyle/>
          <a:p>
            <a:r>
              <a:rPr lang="it-IT" dirty="0" smtClean="0"/>
              <a:t>SEP: </a:t>
            </a:r>
            <a:r>
              <a:rPr lang="it-IT" dirty="0" smtClean="0">
                <a:hlinkClick r:id="rId3"/>
              </a:rPr>
              <a:t>http://plato.stanford.edu/</a:t>
            </a:r>
            <a:endParaRPr lang="it-IT" dirty="0" smtClean="0"/>
          </a:p>
          <a:p>
            <a:r>
              <a:rPr lang="it-IT" dirty="0" smtClean="0"/>
              <a:t>IEP: </a:t>
            </a:r>
            <a:r>
              <a:rPr lang="it-IT" dirty="0" smtClean="0">
                <a:hlinkClick r:id="rId4"/>
              </a:rPr>
              <a:t>http://www.iep.utm.edu/</a:t>
            </a:r>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Energia: Mayer 1843, </a:t>
            </a:r>
            <a:r>
              <a:rPr lang="it-IT" dirty="0" err="1" smtClean="0"/>
              <a:t>Planck</a:t>
            </a:r>
            <a:r>
              <a:rPr lang="it-IT" dirty="0" smtClean="0"/>
              <a:t> 1877, </a:t>
            </a:r>
            <a:r>
              <a:rPr lang="it-IT" dirty="0" err="1" smtClean="0"/>
              <a:t>Haas</a:t>
            </a:r>
            <a:r>
              <a:rPr lang="it-IT" dirty="0" smtClean="0"/>
              <a:t> 1909</a:t>
            </a:r>
          </a:p>
          <a:p>
            <a:r>
              <a:rPr lang="it-IT" dirty="0" smtClean="0"/>
              <a:t>Il pensiero poetico, magico, religioso (dei, </a:t>
            </a:r>
            <a:r>
              <a:rPr lang="it-IT" dirty="0" smtClean="0"/>
              <a:t>sacrifici): </a:t>
            </a:r>
            <a:r>
              <a:rPr lang="it-IT" dirty="0" smtClean="0"/>
              <a:t>Esiodo, Omero a, b</a:t>
            </a:r>
          </a:p>
          <a:p>
            <a:r>
              <a:rPr lang="it-IT" dirty="0" smtClean="0"/>
              <a:t>Il pensiero “razionale”</a:t>
            </a:r>
          </a:p>
          <a:p>
            <a:pPr lvl="1"/>
            <a:r>
              <a:rPr lang="it-IT" dirty="0" smtClean="0"/>
              <a:t>Il tutto</a:t>
            </a:r>
          </a:p>
          <a:p>
            <a:pPr lvl="1"/>
            <a:r>
              <a:rPr lang="it-IT" dirty="0" smtClean="0"/>
              <a:t>La </a:t>
            </a:r>
            <a:r>
              <a:rPr lang="it-IT" dirty="0" err="1" smtClean="0"/>
              <a:t>physis</a:t>
            </a:r>
            <a:r>
              <a:rPr lang="it-IT" dirty="0" smtClean="0"/>
              <a:t>: </a:t>
            </a:r>
            <a:r>
              <a:rPr lang="it-IT" dirty="0" err="1" smtClean="0"/>
              <a:t>stoicheion</a:t>
            </a:r>
            <a:r>
              <a:rPr lang="it-IT" dirty="0" smtClean="0"/>
              <a:t> (identità del diverso) e </a:t>
            </a:r>
            <a:r>
              <a:rPr lang="it-IT" dirty="0" err="1" smtClean="0"/>
              <a:t>archè</a:t>
            </a:r>
            <a:endParaRPr lang="it-IT" dirty="0" smtClean="0"/>
          </a:p>
          <a:p>
            <a:pPr lvl="1"/>
            <a:r>
              <a:rPr lang="it-IT" dirty="0" smtClean="0"/>
              <a:t>Divenire ed essere</a:t>
            </a:r>
          </a:p>
          <a:p>
            <a:pPr lvl="1"/>
            <a:r>
              <a:rPr lang="it-IT" dirty="0" smtClean="0"/>
              <a:t>Conservazione: ex e ad</a:t>
            </a:r>
          </a:p>
          <a:p>
            <a:pPr lvl="1"/>
            <a:r>
              <a:rPr lang="it-IT" dirty="0" smtClean="0"/>
              <a:t>Trasformazioni </a:t>
            </a:r>
          </a:p>
          <a:p>
            <a:endParaRPr lang="it-IT" dirty="0" smtClean="0"/>
          </a:p>
          <a:p>
            <a:endParaRPr lang="it-I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500174"/>
          </a:xfrm>
        </p:spPr>
        <p:txBody>
          <a:bodyPr/>
          <a:lstStyle/>
          <a:p>
            <a:r>
              <a:rPr lang="it-IT" sz="3600" dirty="0" smtClean="0"/>
              <a:t>Patricia </a:t>
            </a:r>
            <a:r>
              <a:rPr lang="it-IT" sz="3600" dirty="0" err="1" smtClean="0"/>
              <a:t>Curd</a:t>
            </a:r>
            <a:r>
              <a:rPr lang="it-IT" sz="3600" dirty="0" smtClean="0"/>
              <a:t>: </a:t>
            </a:r>
            <a:r>
              <a:rPr lang="it-IT" sz="3600" dirty="0" err="1" smtClean="0"/>
              <a:t>Presocratic</a:t>
            </a:r>
            <a:r>
              <a:rPr lang="it-IT" sz="3600" dirty="0" smtClean="0"/>
              <a:t> </a:t>
            </a:r>
            <a:r>
              <a:rPr lang="it-IT" sz="3600" dirty="0" err="1" smtClean="0"/>
              <a:t>Philosophy</a:t>
            </a:r>
            <a:r>
              <a:rPr lang="it-IT" sz="3600" dirty="0" smtClean="0"/>
              <a:t> (SEP)</a:t>
            </a:r>
            <a:r>
              <a:rPr lang="it-IT" dirty="0" smtClean="0"/>
              <a:t/>
            </a:r>
            <a:br>
              <a:rPr lang="it-IT" dirty="0" smtClean="0"/>
            </a:br>
            <a:r>
              <a:rPr lang="it-IT" sz="2800" dirty="0" smtClean="0">
                <a:hlinkClick r:id="rId3"/>
              </a:rPr>
              <a:t>http://plato.stanford.edu/entries/presocratics/</a:t>
            </a:r>
            <a:endParaRPr lang="it-IT" sz="2800" dirty="0"/>
          </a:p>
        </p:txBody>
      </p:sp>
      <p:sp>
        <p:nvSpPr>
          <p:cNvPr id="3" name="Segnaposto contenuto 2"/>
          <p:cNvSpPr>
            <a:spLocks noGrp="1"/>
          </p:cNvSpPr>
          <p:nvPr>
            <p:ph idx="1"/>
          </p:nvPr>
        </p:nvSpPr>
        <p:spPr>
          <a:xfrm>
            <a:off x="0" y="1428736"/>
            <a:ext cx="9144000" cy="5429264"/>
          </a:xfrm>
        </p:spPr>
        <p:txBody>
          <a:bodyPr/>
          <a:lstStyle/>
          <a:p>
            <a:r>
              <a:rPr lang="en-US" dirty="0" smtClean="0"/>
              <a:t>The </a:t>
            </a:r>
            <a:r>
              <a:rPr lang="en-US" dirty="0" err="1" smtClean="0"/>
              <a:t>Presocratics</a:t>
            </a:r>
            <a:r>
              <a:rPr lang="en-US" dirty="0" smtClean="0"/>
              <a:t> were 6</a:t>
            </a:r>
            <a:r>
              <a:rPr lang="en-US" baseline="30000" dirty="0" smtClean="0"/>
              <a:t>th</a:t>
            </a:r>
            <a:r>
              <a:rPr lang="en-US" dirty="0" smtClean="0"/>
              <a:t> and 5</a:t>
            </a:r>
            <a:r>
              <a:rPr lang="en-US" baseline="30000" dirty="0" smtClean="0"/>
              <a:t>th</a:t>
            </a:r>
            <a:r>
              <a:rPr lang="en-US" dirty="0" smtClean="0"/>
              <a:t> century BCE Greek thinkers who introduced a new way of thinking about the world and the place of human beings in it. </a:t>
            </a:r>
            <a:r>
              <a:rPr lang="en-US" dirty="0" smtClean="0">
                <a:solidFill>
                  <a:srgbClr val="FF0000"/>
                </a:solidFill>
              </a:rPr>
              <a:t>They were recognized in antiquity as the first philosophers and scientists of the Western tradition.</a:t>
            </a:r>
            <a:r>
              <a:rPr lang="en-US" dirty="0" smtClean="0"/>
              <a:t> This article is a general introduction to the most important </a:t>
            </a:r>
            <a:r>
              <a:rPr lang="en-US" dirty="0" err="1" smtClean="0"/>
              <a:t>Presocratic</a:t>
            </a:r>
            <a:r>
              <a:rPr lang="en-US" dirty="0" smtClean="0"/>
              <a:t> philosophers and the main themes of </a:t>
            </a:r>
            <a:r>
              <a:rPr lang="en-US" dirty="0" err="1" smtClean="0"/>
              <a:t>Presocratic</a:t>
            </a:r>
            <a:r>
              <a:rPr lang="en-US" dirty="0" smtClean="0"/>
              <a:t> thought. More detailed discussions can be found by</a:t>
            </a:r>
            <a:endParaRPr lang="it-IT"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lstStyle/>
          <a:p>
            <a:r>
              <a:rPr lang="en-US" dirty="0" smtClean="0"/>
              <a:t>consulting the articles on these philosophers (and related topics) in the SEP (listed below).)</a:t>
            </a:r>
            <a:r>
              <a:rPr lang="en-US" dirty="0" smtClean="0">
                <a:solidFill>
                  <a:srgbClr val="FF0000"/>
                </a:solidFill>
              </a:rPr>
              <a:t> The standard collection of texts for the </a:t>
            </a:r>
            <a:r>
              <a:rPr lang="en-US" dirty="0" err="1" smtClean="0">
                <a:solidFill>
                  <a:srgbClr val="FF0000"/>
                </a:solidFill>
              </a:rPr>
              <a:t>Presocratics</a:t>
            </a:r>
            <a:r>
              <a:rPr lang="en-US" dirty="0" smtClean="0">
                <a:solidFill>
                  <a:srgbClr val="FF0000"/>
                </a:solidFill>
              </a:rPr>
              <a:t> is that by H. Diels revised by W. </a:t>
            </a:r>
            <a:r>
              <a:rPr lang="en-US" dirty="0" err="1" smtClean="0">
                <a:solidFill>
                  <a:srgbClr val="FF0000"/>
                </a:solidFill>
              </a:rPr>
              <a:t>Kranz</a:t>
            </a:r>
            <a:r>
              <a:rPr lang="en-US" dirty="0" smtClean="0">
                <a:solidFill>
                  <a:srgbClr val="FF0000"/>
                </a:solidFill>
              </a:rPr>
              <a:t> (abbreviated as DK</a:t>
            </a:r>
            <a:r>
              <a:rPr lang="en-US" dirty="0" smtClean="0"/>
              <a:t>. In it, </a:t>
            </a:r>
            <a:r>
              <a:rPr lang="en-US" dirty="0" smtClean="0">
                <a:solidFill>
                  <a:srgbClr val="FF0000"/>
                </a:solidFill>
              </a:rPr>
              <a:t>each thinker is assigned an identifying chapter number (e.g., Heraclitus is 22, Anaxagoras 59</a:t>
            </a:r>
            <a:r>
              <a:rPr lang="en-US" dirty="0" smtClean="0"/>
              <a:t>); then the reports from ancient authors about that thinker's life and thought are collected in a section of </a:t>
            </a:r>
            <a:r>
              <a:rPr lang="en-US" dirty="0" smtClean="0">
                <a:solidFill>
                  <a:srgbClr val="FF0000"/>
                </a:solidFill>
              </a:rPr>
              <a:t>“testimonies” (A) </a:t>
            </a:r>
            <a:r>
              <a:rPr lang="en-US" dirty="0" smtClean="0"/>
              <a:t>and numbered in order, while the passages the editors take to be direct quotations are collected and</a:t>
            </a:r>
            <a:endParaRPr lang="it-IT" dirty="0" smtClean="0"/>
          </a:p>
          <a:p>
            <a:endParaRPr lang="it-I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lstStyle/>
          <a:p>
            <a:r>
              <a:rPr lang="en-US" dirty="0" smtClean="0"/>
              <a:t>numbered in a section of </a:t>
            </a:r>
            <a:r>
              <a:rPr lang="en-US" dirty="0" smtClean="0">
                <a:solidFill>
                  <a:srgbClr val="FF0000"/>
                </a:solidFill>
              </a:rPr>
              <a:t>“fragments” (B). </a:t>
            </a:r>
            <a:r>
              <a:rPr lang="en-US" dirty="0" smtClean="0"/>
              <a:t>Alleged imitations in later authors are sometimes added in a section labeled C. Thus, </a:t>
            </a:r>
            <a:r>
              <a:rPr lang="en-US" dirty="0" smtClean="0">
                <a:solidFill>
                  <a:srgbClr val="FF0000"/>
                </a:solidFill>
              </a:rPr>
              <a:t>each piece of text can be uniquely identified: DK 59B12.3 identifies line 3 of Anaxagoras fragment 12</a:t>
            </a:r>
            <a:r>
              <a:rPr lang="en-US" dirty="0" smtClean="0"/>
              <a:t>; DK 22A1 identifies </a:t>
            </a:r>
            <a:r>
              <a:rPr lang="en-US" dirty="0" err="1" smtClean="0"/>
              <a:t>testimonium</a:t>
            </a:r>
            <a:r>
              <a:rPr lang="en-US" dirty="0" smtClean="0"/>
              <a:t> 1 on Heraclitus.</a:t>
            </a:r>
            <a:endParaRPr lang="it-I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146" name="Picture 2" descr="C:\Users\Fabio.PPPLAB\Desktop\map.jpg"/>
          <p:cNvPicPr>
            <a:picLocks noGrp="1" noChangeAspect="1" noChangeArrowheads="1"/>
          </p:cNvPicPr>
          <p:nvPr>
            <p:ph idx="1"/>
          </p:nvPr>
        </p:nvPicPr>
        <p:blipFill>
          <a:blip r:embed="rId3" cstate="print"/>
          <a:srcRect/>
          <a:stretch>
            <a:fillRect/>
          </a:stretch>
        </p:blipFill>
        <p:spPr bwMode="auto">
          <a:xfrm>
            <a:off x="-42858" y="292270"/>
            <a:ext cx="9186858" cy="656573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hlinkClick r:id="rId3"/>
              </a:rPr>
              <a:t>Graph</a:t>
            </a:r>
            <a:endParaRPr lang="it-IT" dirty="0"/>
          </a:p>
        </p:txBody>
      </p:sp>
      <p:pic>
        <p:nvPicPr>
          <p:cNvPr id="2050" name="Picture 2"/>
          <p:cNvPicPr>
            <a:picLocks noGrp="1" noChangeAspect="1" noChangeArrowheads="1"/>
          </p:cNvPicPr>
          <p:nvPr>
            <p:ph idx="1"/>
          </p:nvPr>
        </p:nvPicPr>
        <p:blipFill>
          <a:blip r:embed="rId4" cstate="print"/>
          <a:srcRect/>
          <a:stretch>
            <a:fillRect/>
          </a:stretch>
        </p:blipFill>
        <p:spPr bwMode="auto">
          <a:xfrm>
            <a:off x="-36241" y="1071546"/>
            <a:ext cx="9193198" cy="56436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214422"/>
          </a:xfrm>
        </p:spPr>
        <p:txBody>
          <a:bodyPr/>
          <a:lstStyle/>
          <a:p>
            <a:r>
              <a:rPr lang="it-IT" dirty="0" smtClean="0"/>
              <a:t>Il mondo </a:t>
            </a:r>
            <a:r>
              <a:rPr lang="it-IT" dirty="0" err="1" smtClean="0"/>
              <a:t>poetico-magico-religioso</a:t>
            </a:r>
            <a:endParaRPr lang="it-IT" dirty="0"/>
          </a:p>
        </p:txBody>
      </p:sp>
      <p:sp>
        <p:nvSpPr>
          <p:cNvPr id="3" name="Segnaposto contenuto 2"/>
          <p:cNvSpPr>
            <a:spLocks noGrp="1"/>
          </p:cNvSpPr>
          <p:nvPr>
            <p:ph idx="1"/>
          </p:nvPr>
        </p:nvSpPr>
        <p:spPr>
          <a:xfrm>
            <a:off x="0" y="1214422"/>
            <a:ext cx="9144000" cy="5643578"/>
          </a:xfrm>
        </p:spPr>
        <p:txBody>
          <a:bodyPr/>
          <a:lstStyle/>
          <a:p>
            <a:r>
              <a:rPr lang="it-IT" dirty="0" smtClean="0"/>
              <a:t>Omero: </a:t>
            </a:r>
          </a:p>
          <a:p>
            <a:r>
              <a:rPr lang="it-IT" dirty="0" smtClean="0">
                <a:hlinkClick r:id="rId3" action="ppaction://hlinkfile"/>
              </a:rPr>
              <a:t>Iliade</a:t>
            </a:r>
            <a:endParaRPr lang="it-IT" dirty="0" smtClean="0"/>
          </a:p>
          <a:p>
            <a:r>
              <a:rPr lang="it-IT" dirty="0" smtClean="0">
                <a:hlinkClick r:id="rId4" action="ppaction://hlinkfile"/>
              </a:rPr>
              <a:t>Odissea</a:t>
            </a:r>
            <a:endParaRPr lang="it-IT" dirty="0" smtClean="0"/>
          </a:p>
          <a:p>
            <a:endParaRPr lang="it-IT" dirty="0" smtClean="0"/>
          </a:p>
          <a:p>
            <a:endParaRPr lang="it-IT" dirty="0" smtClean="0"/>
          </a:p>
          <a:p>
            <a:endParaRPr lang="it-IT" dirty="0" smtClean="0"/>
          </a:p>
          <a:p>
            <a:pPr>
              <a:buNone/>
            </a:pPr>
            <a:r>
              <a:rPr lang="it-IT" dirty="0" smtClean="0"/>
              <a:t>Movie: </a:t>
            </a:r>
            <a:r>
              <a:rPr lang="en-US" dirty="0" smtClean="0">
                <a:hlinkClick r:id="rId5"/>
              </a:rPr>
              <a:t>Percy Jackson &amp; the Olympians: Lightning Thief</a:t>
            </a:r>
            <a:endParaRPr lang="en-US" dirty="0" smtClean="0"/>
          </a:p>
          <a:p>
            <a:pPr>
              <a:buNone/>
            </a:pPr>
            <a:endParaRPr lang="it-IT" dirty="0" smtClean="0"/>
          </a:p>
          <a:p>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785794"/>
          </a:xfrm>
        </p:spPr>
        <p:txBody>
          <a:bodyPr/>
          <a:lstStyle/>
          <a:p>
            <a:r>
              <a:rPr lang="it-IT" dirty="0" smtClean="0"/>
              <a:t>Esiodo (8°-7°secolo): </a:t>
            </a:r>
            <a:r>
              <a:rPr lang="it-IT" dirty="0" smtClean="0">
                <a:hlinkClick r:id="rId3" action="ppaction://hlinkfile"/>
              </a:rPr>
              <a:t>Teogonia</a:t>
            </a:r>
            <a:r>
              <a:rPr lang="it-IT" dirty="0" smtClean="0"/>
              <a:t>:</a:t>
            </a:r>
            <a:endParaRPr lang="it-IT" dirty="0"/>
          </a:p>
        </p:txBody>
      </p:sp>
      <p:sp>
        <p:nvSpPr>
          <p:cNvPr id="3" name="Segnaposto contenuto 2"/>
          <p:cNvSpPr>
            <a:spLocks noGrp="1"/>
          </p:cNvSpPr>
          <p:nvPr>
            <p:ph idx="1"/>
          </p:nvPr>
        </p:nvSpPr>
        <p:spPr/>
        <p:txBody>
          <a:bodyPr/>
          <a:lstStyle/>
          <a:p>
            <a:r>
              <a:rPr lang="it-IT" sz="2800" dirty="0" smtClean="0"/>
              <a:t>E nacque dunque il </a:t>
            </a:r>
            <a:r>
              <a:rPr lang="it-IT" sz="2800" dirty="0" err="1" smtClean="0"/>
              <a:t>Càos</a:t>
            </a:r>
            <a:r>
              <a:rPr lang="it-IT" sz="2800" dirty="0" smtClean="0"/>
              <a:t> primissimo; e dopo, la Terra</a:t>
            </a:r>
          </a:p>
          <a:p>
            <a:r>
              <a:rPr lang="it-IT" sz="2800" dirty="0" smtClean="0"/>
              <a:t>dall'ampio seno, sede perenne, sicura di tutti</a:t>
            </a:r>
          </a:p>
          <a:p>
            <a:r>
              <a:rPr lang="it-IT" sz="2800" dirty="0" smtClean="0"/>
              <a:t>gli Dei ch'</a:t>
            </a:r>
            <a:r>
              <a:rPr lang="it-IT" sz="2800" dirty="0" err="1" smtClean="0"/>
              <a:t>ànno</a:t>
            </a:r>
            <a:r>
              <a:rPr lang="it-IT" sz="2800" dirty="0" smtClean="0"/>
              <a:t> in possesso le cime nevose d'Olimpo,</a:t>
            </a:r>
          </a:p>
          <a:p>
            <a:r>
              <a:rPr lang="it-IT" sz="2800" dirty="0" smtClean="0"/>
              <a:t>e, della terra dall'ampie contrade nei </a:t>
            </a:r>
            <a:r>
              <a:rPr lang="it-IT" sz="2800" dirty="0" err="1" smtClean="0"/>
              <a:t>bàratri</a:t>
            </a:r>
            <a:r>
              <a:rPr lang="it-IT" sz="2800" dirty="0" smtClean="0"/>
              <a:t>, il buio</a:t>
            </a:r>
          </a:p>
          <a:p>
            <a:r>
              <a:rPr lang="it-IT" sz="2800" dirty="0" err="1" smtClean="0"/>
              <a:t>Tàrtaro</a:t>
            </a:r>
            <a:r>
              <a:rPr lang="it-IT" sz="2800" dirty="0" smtClean="0"/>
              <a:t>; e Amore, ch'è fra tutti i Celesti il </a:t>
            </a:r>
            <a:r>
              <a:rPr lang="it-IT" sz="2800" dirty="0" err="1" smtClean="0"/>
              <a:t>piú</a:t>
            </a:r>
            <a:r>
              <a:rPr lang="it-IT" sz="2800" dirty="0" smtClean="0"/>
              <a:t> bello,</a:t>
            </a:r>
          </a:p>
          <a:p>
            <a:r>
              <a:rPr lang="it-IT" sz="2800" dirty="0" smtClean="0"/>
              <a:t>che dissipa ogni cura degli uomini tutti e dei Numi,</a:t>
            </a:r>
          </a:p>
          <a:p>
            <a:r>
              <a:rPr lang="it-IT" sz="2800" dirty="0" smtClean="0"/>
              <a:t>doma ogni volontà nel seno, ogni accorto consiglio</a:t>
            </a:r>
          </a:p>
          <a:p>
            <a:endParaRPr lang="it-IT"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graphicFrame>
        <p:nvGraphicFramePr>
          <p:cNvPr id="151553" name="Object 1"/>
          <p:cNvGraphicFramePr>
            <a:graphicFrameLocks noChangeAspect="1"/>
          </p:cNvGraphicFramePr>
          <p:nvPr/>
        </p:nvGraphicFramePr>
        <p:xfrm>
          <a:off x="0" y="620688"/>
          <a:ext cx="9144000" cy="5579269"/>
        </p:xfrm>
        <a:graphic>
          <a:graphicData uri="http://schemas.openxmlformats.org/presentationml/2006/ole">
            <p:oleObj spid="_x0000_s145410" name="Acrobat Document" r:id="rId4" imgW="10690698" imgH="6522648" progId="AcroExch.Document.7">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196752"/>
          </a:xfrm>
        </p:spPr>
        <p:txBody>
          <a:bodyPr/>
          <a:lstStyle/>
          <a:p>
            <a:r>
              <a:rPr lang="it-IT" dirty="0" smtClean="0"/>
              <a:t>Monisti, Divenire/Essere, Pluralisti</a:t>
            </a:r>
            <a:endParaRPr lang="it-IT" dirty="0"/>
          </a:p>
        </p:txBody>
      </p:sp>
      <p:pic>
        <p:nvPicPr>
          <p:cNvPr id="4" name="Picture 2"/>
          <p:cNvPicPr>
            <a:picLocks noChangeAspect="1" noChangeArrowheads="1"/>
          </p:cNvPicPr>
          <p:nvPr/>
        </p:nvPicPr>
        <p:blipFill>
          <a:blip r:embed="rId3" cstate="print"/>
          <a:srcRect/>
          <a:stretch>
            <a:fillRect/>
          </a:stretch>
        </p:blipFill>
        <p:spPr bwMode="auto">
          <a:xfrm>
            <a:off x="827584" y="1268760"/>
            <a:ext cx="1319186" cy="1728192"/>
          </a:xfrm>
          <a:prstGeom prst="rect">
            <a:avLst/>
          </a:prstGeom>
          <a:noFill/>
          <a:ln w="9525">
            <a:noFill/>
            <a:miter lim="800000"/>
            <a:headEnd/>
            <a:tailEnd/>
          </a:ln>
        </p:spPr>
      </p:pic>
      <p:pic>
        <p:nvPicPr>
          <p:cNvPr id="5" name="Picture 2" descr="Anaximander.jpg"/>
          <p:cNvPicPr>
            <a:picLocks noChangeAspect="1" noChangeArrowheads="1"/>
          </p:cNvPicPr>
          <p:nvPr/>
        </p:nvPicPr>
        <p:blipFill>
          <a:blip r:embed="rId4" cstate="print"/>
          <a:srcRect/>
          <a:stretch>
            <a:fillRect/>
          </a:stretch>
        </p:blipFill>
        <p:spPr bwMode="auto">
          <a:xfrm>
            <a:off x="4139952" y="1268760"/>
            <a:ext cx="926644" cy="1728192"/>
          </a:xfrm>
          <a:prstGeom prst="rect">
            <a:avLst/>
          </a:prstGeom>
          <a:noFill/>
        </p:spPr>
      </p:pic>
      <p:pic>
        <p:nvPicPr>
          <p:cNvPr id="6" name="Picture 2" descr="http://upload.wikimedia.org/wikipedia/commons/thumb/2/2d/Anaximenes.jpg/220px-Anaximenes.jpg"/>
          <p:cNvPicPr>
            <a:picLocks noChangeAspect="1" noChangeArrowheads="1"/>
          </p:cNvPicPr>
          <p:nvPr/>
        </p:nvPicPr>
        <p:blipFill>
          <a:blip r:embed="rId5" cstate="print"/>
          <a:srcRect/>
          <a:stretch>
            <a:fillRect/>
          </a:stretch>
        </p:blipFill>
        <p:spPr bwMode="auto">
          <a:xfrm>
            <a:off x="6660232" y="1340768"/>
            <a:ext cx="1359554" cy="1656184"/>
          </a:xfrm>
          <a:prstGeom prst="rect">
            <a:avLst/>
          </a:prstGeom>
          <a:noFill/>
        </p:spPr>
      </p:pic>
      <p:pic>
        <p:nvPicPr>
          <p:cNvPr id="7" name="Picture 2" descr="Hendrik ter Brugghen - Heraclitus.jpg"/>
          <p:cNvPicPr>
            <a:picLocks noChangeAspect="1" noChangeArrowheads="1"/>
          </p:cNvPicPr>
          <p:nvPr/>
        </p:nvPicPr>
        <p:blipFill>
          <a:blip r:embed="rId6" cstate="print"/>
          <a:srcRect/>
          <a:stretch>
            <a:fillRect/>
          </a:stretch>
        </p:blipFill>
        <p:spPr bwMode="auto">
          <a:xfrm>
            <a:off x="2267744" y="3068960"/>
            <a:ext cx="1346490" cy="1656184"/>
          </a:xfrm>
          <a:prstGeom prst="rect">
            <a:avLst/>
          </a:prstGeom>
          <a:noFill/>
        </p:spPr>
      </p:pic>
      <p:pic>
        <p:nvPicPr>
          <p:cNvPr id="2050" name="Picture 2" descr="Parmenides.jpg"/>
          <p:cNvPicPr>
            <a:picLocks noChangeAspect="1" noChangeArrowheads="1"/>
          </p:cNvPicPr>
          <p:nvPr/>
        </p:nvPicPr>
        <p:blipFill>
          <a:blip r:embed="rId7" cstate="print"/>
          <a:srcRect/>
          <a:stretch>
            <a:fillRect/>
          </a:stretch>
        </p:blipFill>
        <p:spPr bwMode="auto">
          <a:xfrm>
            <a:off x="5364088" y="3212976"/>
            <a:ext cx="1224136" cy="1597498"/>
          </a:xfrm>
          <a:prstGeom prst="rect">
            <a:avLst/>
          </a:prstGeom>
          <a:noFill/>
        </p:spPr>
      </p:pic>
      <p:pic>
        <p:nvPicPr>
          <p:cNvPr id="2052" name="Picture 4" descr="Empedokles.jpeg"/>
          <p:cNvPicPr>
            <a:picLocks noChangeAspect="1" noChangeArrowheads="1"/>
          </p:cNvPicPr>
          <p:nvPr/>
        </p:nvPicPr>
        <p:blipFill>
          <a:blip r:embed="rId8" cstate="print"/>
          <a:srcRect/>
          <a:stretch>
            <a:fillRect/>
          </a:stretch>
        </p:blipFill>
        <p:spPr bwMode="auto">
          <a:xfrm>
            <a:off x="611560" y="4693542"/>
            <a:ext cx="1400944" cy="2164458"/>
          </a:xfrm>
          <a:prstGeom prst="rect">
            <a:avLst/>
          </a:prstGeom>
          <a:noFill/>
        </p:spPr>
      </p:pic>
      <p:pic>
        <p:nvPicPr>
          <p:cNvPr id="2054" name="Picture 6" descr="Anaxagoras2.jpg"/>
          <p:cNvPicPr>
            <a:picLocks noChangeAspect="1" noChangeArrowheads="1"/>
          </p:cNvPicPr>
          <p:nvPr/>
        </p:nvPicPr>
        <p:blipFill>
          <a:blip r:embed="rId9" cstate="print"/>
          <a:srcRect/>
          <a:stretch>
            <a:fillRect/>
          </a:stretch>
        </p:blipFill>
        <p:spPr bwMode="auto">
          <a:xfrm>
            <a:off x="3419872" y="4869160"/>
            <a:ext cx="1905000" cy="1762126"/>
          </a:xfrm>
          <a:prstGeom prst="rect">
            <a:avLst/>
          </a:prstGeom>
          <a:noFill/>
        </p:spPr>
      </p:pic>
      <p:pic>
        <p:nvPicPr>
          <p:cNvPr id="2056" name="Picture 8" descr="Democritus2.jpg"/>
          <p:cNvPicPr>
            <a:picLocks noChangeAspect="1" noChangeArrowheads="1"/>
          </p:cNvPicPr>
          <p:nvPr/>
        </p:nvPicPr>
        <p:blipFill>
          <a:blip r:embed="rId10" cstate="print"/>
          <a:srcRect/>
          <a:stretch>
            <a:fillRect/>
          </a:stretch>
        </p:blipFill>
        <p:spPr bwMode="auto">
          <a:xfrm>
            <a:off x="6999856" y="4797152"/>
            <a:ext cx="1493368" cy="206084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t>Filosofia della Natura presocratica</a:t>
            </a:r>
            <a:endParaRPr lang="it-IT" sz="3600" dirty="0"/>
          </a:p>
        </p:txBody>
      </p:sp>
      <p:sp>
        <p:nvSpPr>
          <p:cNvPr id="3" name="Segnaposto contenuto 2"/>
          <p:cNvSpPr>
            <a:spLocks noGrp="1"/>
          </p:cNvSpPr>
          <p:nvPr>
            <p:ph idx="1"/>
          </p:nvPr>
        </p:nvSpPr>
        <p:spPr/>
        <p:txBody>
          <a:bodyPr/>
          <a:lstStyle/>
          <a:p>
            <a:r>
              <a:rPr lang="it-IT" dirty="0" smtClean="0"/>
              <a:t>Monisti: Talete, Anassimandro, Anassimene</a:t>
            </a:r>
          </a:p>
          <a:p>
            <a:r>
              <a:rPr lang="it-IT" dirty="0" smtClean="0"/>
              <a:t>Divenire: Eraclito</a:t>
            </a:r>
          </a:p>
          <a:p>
            <a:r>
              <a:rPr lang="it-IT" dirty="0" smtClean="0"/>
              <a:t>Essere: Parmenide</a:t>
            </a:r>
          </a:p>
          <a:p>
            <a:r>
              <a:rPr lang="it-IT" dirty="0" smtClean="0"/>
              <a:t>Pluralisti: Empedocle, Anassagora, </a:t>
            </a:r>
            <a:r>
              <a:rPr lang="it-IT" dirty="0" err="1" smtClean="0"/>
              <a:t>Leucippo</a:t>
            </a:r>
            <a:r>
              <a:rPr lang="it-IT" dirty="0" smtClean="0"/>
              <a:t>, Democrito, Epicuro, (Lucrezio)</a:t>
            </a:r>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Mayer 1843</a:t>
            </a:r>
            <a:endParaRPr lang="it-IT" dirty="0"/>
          </a:p>
        </p:txBody>
      </p:sp>
      <p:sp>
        <p:nvSpPr>
          <p:cNvPr id="3" name="Segnaposto contenuto 2"/>
          <p:cNvSpPr>
            <a:spLocks noGrp="1"/>
          </p:cNvSpPr>
          <p:nvPr>
            <p:ph idx="1"/>
          </p:nvPr>
        </p:nvSpPr>
        <p:spPr/>
        <p:txBody>
          <a:bodyPr/>
          <a:lstStyle/>
          <a:p>
            <a:r>
              <a:rPr lang="it-IT" dirty="0" smtClean="0">
                <a:solidFill>
                  <a:srgbClr val="FF0000"/>
                </a:solidFill>
              </a:rPr>
              <a:t>Robert Mayer </a:t>
            </a:r>
            <a:r>
              <a:rPr lang="it-IT" dirty="0" smtClean="0"/>
              <a:t>cita il principio, al quale fa sovente riferimento, nella forma: </a:t>
            </a:r>
            <a:r>
              <a:rPr lang="it-IT" dirty="0" smtClean="0">
                <a:solidFill>
                  <a:srgbClr val="FF0000"/>
                </a:solidFill>
              </a:rPr>
              <a:t>"Ex nihilo </a:t>
            </a:r>
            <a:r>
              <a:rPr lang="it-IT" dirty="0" err="1" smtClean="0">
                <a:solidFill>
                  <a:srgbClr val="FF0000"/>
                </a:solidFill>
              </a:rPr>
              <a:t>nil</a:t>
            </a:r>
            <a:r>
              <a:rPr lang="it-IT" dirty="0" smtClean="0">
                <a:solidFill>
                  <a:srgbClr val="FF0000"/>
                </a:solidFill>
              </a:rPr>
              <a:t> </a:t>
            </a:r>
            <a:r>
              <a:rPr lang="it-IT" dirty="0" err="1" smtClean="0">
                <a:solidFill>
                  <a:srgbClr val="FF0000"/>
                </a:solidFill>
              </a:rPr>
              <a:t>fit</a:t>
            </a:r>
            <a:r>
              <a:rPr lang="it-IT" dirty="0" smtClean="0">
                <a:solidFill>
                  <a:srgbClr val="FF0000"/>
                </a:solidFill>
              </a:rPr>
              <a:t> . </a:t>
            </a:r>
            <a:r>
              <a:rPr lang="it-IT" dirty="0" err="1" smtClean="0">
                <a:solidFill>
                  <a:srgbClr val="FF0000"/>
                </a:solidFill>
              </a:rPr>
              <a:t>Nil</a:t>
            </a:r>
            <a:r>
              <a:rPr lang="it-IT" dirty="0" smtClean="0">
                <a:solidFill>
                  <a:srgbClr val="FF0000"/>
                </a:solidFill>
              </a:rPr>
              <a:t> </a:t>
            </a:r>
            <a:r>
              <a:rPr lang="it-IT" dirty="0" err="1" smtClean="0">
                <a:solidFill>
                  <a:srgbClr val="FF0000"/>
                </a:solidFill>
              </a:rPr>
              <a:t>fit</a:t>
            </a:r>
            <a:r>
              <a:rPr lang="it-IT" dirty="0" smtClean="0">
                <a:solidFill>
                  <a:srgbClr val="FF0000"/>
                </a:solidFill>
              </a:rPr>
              <a:t> ad </a:t>
            </a:r>
            <a:r>
              <a:rPr lang="it-IT" dirty="0" err="1" smtClean="0">
                <a:solidFill>
                  <a:srgbClr val="FF0000"/>
                </a:solidFill>
              </a:rPr>
              <a:t>nihilum</a:t>
            </a:r>
            <a:r>
              <a:rPr lang="it-IT" dirty="0" smtClean="0">
                <a:solidFill>
                  <a:srgbClr val="FF0000"/>
                </a:solidFill>
              </a:rPr>
              <a:t>." </a:t>
            </a:r>
            <a:r>
              <a:rPr lang="it-IT" dirty="0" smtClean="0"/>
              <a:t>( </a:t>
            </a:r>
            <a:r>
              <a:rPr lang="it-IT" dirty="0" err="1" smtClean="0"/>
              <a:t>Die</a:t>
            </a:r>
            <a:r>
              <a:rPr lang="it-IT" dirty="0" smtClean="0"/>
              <a:t> </a:t>
            </a:r>
            <a:r>
              <a:rPr lang="it-IT" dirty="0" err="1" smtClean="0"/>
              <a:t>organische</a:t>
            </a:r>
            <a:r>
              <a:rPr lang="it-IT" dirty="0" smtClean="0"/>
              <a:t> </a:t>
            </a:r>
            <a:r>
              <a:rPr lang="it-IT" dirty="0" err="1" smtClean="0"/>
              <a:t>Bewegung</a:t>
            </a:r>
            <a:r>
              <a:rPr lang="it-IT" dirty="0" smtClean="0"/>
              <a:t> [Il moto organico], ed. </a:t>
            </a:r>
            <a:r>
              <a:rPr lang="it-IT" dirty="0" err="1" smtClean="0"/>
              <a:t>Weyrauch</a:t>
            </a:r>
            <a:r>
              <a:rPr lang="it-IT" dirty="0" smtClean="0"/>
              <a:t>, p. 47.)</a:t>
            </a:r>
            <a:endParaRPr lang="it-IT"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548680"/>
          </a:xfrm>
        </p:spPr>
        <p:txBody>
          <a:bodyPr/>
          <a:lstStyle/>
          <a:p>
            <a:r>
              <a:rPr lang="it-IT" sz="3200" dirty="0" smtClean="0"/>
              <a:t>Talete da Mileto (625/4 – 547/6 </a:t>
            </a:r>
            <a:r>
              <a:rPr lang="it-IT" sz="3200" dirty="0" err="1" smtClean="0"/>
              <a:t>a.C</a:t>
            </a:r>
            <a:r>
              <a:rPr lang="it-IT" sz="3200" dirty="0" smtClean="0"/>
              <a:t>)</a:t>
            </a:r>
            <a:endParaRPr lang="it-IT" sz="3200" dirty="0"/>
          </a:p>
        </p:txBody>
      </p:sp>
      <p:sp>
        <p:nvSpPr>
          <p:cNvPr id="5" name="Segnaposto contenuto 4"/>
          <p:cNvSpPr>
            <a:spLocks noGrp="1"/>
          </p:cNvSpPr>
          <p:nvPr>
            <p:ph idx="1"/>
          </p:nvPr>
        </p:nvSpPr>
        <p:spPr>
          <a:xfrm>
            <a:off x="0" y="476672"/>
            <a:ext cx="7164288" cy="6381328"/>
          </a:xfrm>
        </p:spPr>
        <p:txBody>
          <a:bodyPr/>
          <a:lstStyle/>
          <a:p>
            <a:r>
              <a:rPr lang="it-IT" b="0" i="0" dirty="0" smtClean="0"/>
              <a:t> </a:t>
            </a:r>
            <a:r>
              <a:rPr lang="it-IT" sz="2800" b="0" i="0" dirty="0" smtClean="0"/>
              <a:t>Il problema di Talete, come di tutti i pre-socratici, è di individuare quale sia il pri-ncipio unico, l' </a:t>
            </a:r>
            <a:r>
              <a:rPr lang="it-IT" sz="2800" b="0" dirty="0" err="1" smtClean="0"/>
              <a:t>arché</a:t>
            </a:r>
            <a:r>
              <a:rPr lang="it-IT" sz="2800" b="0" i="0" dirty="0" smtClean="0"/>
              <a:t>, la sostanza che in quanto tale è anche materia e legge che determina l'esistenza e regola il movi-mento di ogni cosa. Per tale motivo si parla per loro di </a:t>
            </a:r>
            <a:r>
              <a:rPr lang="it-IT" sz="2800" b="0" i="0" dirty="0" smtClean="0">
                <a:hlinkClick r:id="rId3" tooltip="Ilozoismo"/>
              </a:rPr>
              <a:t>ilozoismo</a:t>
            </a:r>
            <a:r>
              <a:rPr lang="it-IT" sz="2800" b="0" i="0" dirty="0" smtClean="0"/>
              <a:t>, di materia vivente che costituisce ed è essa stessa </a:t>
            </a:r>
            <a:r>
              <a:rPr lang="it-IT" sz="2800" b="0" i="0" dirty="0" err="1" smtClean="0"/>
              <a:t>natura</a:t>
            </a:r>
            <a:r>
              <a:rPr lang="it-IT" sz="2800" b="0" i="0" dirty="0" err="1" smtClean="0">
                <a:hlinkClick r:id="rId4"/>
              </a:rPr>
              <a:t>…</a:t>
            </a:r>
            <a:r>
              <a:rPr lang="it-IT" sz="2800" b="0" i="0" dirty="0" err="1" smtClean="0"/>
              <a:t>Nella</a:t>
            </a:r>
            <a:r>
              <a:rPr lang="it-IT" sz="2800" b="0" i="0" dirty="0" smtClean="0"/>
              <a:t> </a:t>
            </a:r>
            <a:r>
              <a:rPr lang="it-IT" sz="2800" b="0" dirty="0" err="1" smtClean="0"/>
              <a:t>physis</a:t>
            </a:r>
            <a:r>
              <a:rPr lang="it-IT" sz="2800" b="0" i="0" dirty="0" smtClean="0"/>
              <a:t> indagata da Talete esistono infinite varietà di cose le quali, tuttavia, per essere organiche e costi-tuire, nella </a:t>
            </a:r>
            <a:r>
              <a:rPr lang="it-IT" sz="2800" b="0" i="0" dirty="0" err="1" smtClean="0"/>
              <a:t>lora</a:t>
            </a:r>
            <a:r>
              <a:rPr lang="it-IT" sz="2800" b="0" i="0" dirty="0" smtClean="0"/>
              <a:t> somma, il Tutto, devono avere un'identità comune: il principio d'identità racchiuso nella diversità delle forme di ogni cosa è l'</a:t>
            </a:r>
            <a:r>
              <a:rPr lang="it-IT" sz="2800" b="0" dirty="0" err="1" smtClean="0"/>
              <a:t>arché</a:t>
            </a:r>
            <a:r>
              <a:rPr lang="it-IT" sz="2800" b="0" i="0" dirty="0" smtClean="0"/>
              <a:t>.</a:t>
            </a:r>
            <a:endParaRPr lang="it-IT" sz="2800" dirty="0" smtClean="0">
              <a:hlinkClick r:id="rId4"/>
            </a:endParaRPr>
          </a:p>
        </p:txBody>
      </p:sp>
      <p:pic>
        <p:nvPicPr>
          <p:cNvPr id="6" name="Picture 2"/>
          <p:cNvPicPr>
            <a:picLocks noChangeAspect="1" noChangeArrowheads="1"/>
          </p:cNvPicPr>
          <p:nvPr/>
        </p:nvPicPr>
        <p:blipFill>
          <a:blip r:embed="rId5" cstate="print"/>
          <a:srcRect/>
          <a:stretch>
            <a:fillRect/>
          </a:stretch>
        </p:blipFill>
        <p:spPr bwMode="auto">
          <a:xfrm>
            <a:off x="6804248" y="476672"/>
            <a:ext cx="2181225"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692696"/>
          </a:xfrm>
        </p:spPr>
        <p:txBody>
          <a:bodyPr/>
          <a:lstStyle/>
          <a:p>
            <a:r>
              <a:rPr lang="it-IT" sz="3200" dirty="0" smtClean="0"/>
              <a:t>Anassimandro </a:t>
            </a:r>
            <a:r>
              <a:rPr lang="it-IT" sz="3200" b="0" u="sng" dirty="0" smtClean="0">
                <a:hlinkClick r:id="rId3" tooltip="Mileto (Asia Minore)"/>
              </a:rPr>
              <a:t>Mileto</a:t>
            </a:r>
            <a:r>
              <a:rPr lang="it-IT" sz="3200" b="0" dirty="0" smtClean="0"/>
              <a:t>, </a:t>
            </a:r>
            <a:r>
              <a:rPr lang="it-IT" sz="3200" b="0" dirty="0" smtClean="0">
                <a:hlinkClick r:id="rId4" tooltip="610 a.C."/>
              </a:rPr>
              <a:t>610 a.C.</a:t>
            </a:r>
            <a:r>
              <a:rPr lang="it-IT" sz="3200" b="0" dirty="0" smtClean="0"/>
              <a:t> circa – </a:t>
            </a:r>
            <a:r>
              <a:rPr lang="it-IT" sz="3200" b="0" dirty="0" smtClean="0">
                <a:hlinkClick r:id="rId5" tooltip="546 a.C."/>
              </a:rPr>
              <a:t>546 a.C.</a:t>
            </a:r>
            <a:endParaRPr lang="it-IT" sz="3200" dirty="0"/>
          </a:p>
        </p:txBody>
      </p:sp>
      <p:sp>
        <p:nvSpPr>
          <p:cNvPr id="3" name="Segnaposto contenuto 2"/>
          <p:cNvSpPr>
            <a:spLocks noGrp="1"/>
          </p:cNvSpPr>
          <p:nvPr>
            <p:ph idx="1"/>
          </p:nvPr>
        </p:nvSpPr>
        <p:spPr>
          <a:xfrm>
            <a:off x="0" y="836712"/>
            <a:ext cx="7236296" cy="6021288"/>
          </a:xfrm>
        </p:spPr>
        <p:txBody>
          <a:bodyPr/>
          <a:lstStyle/>
          <a:p>
            <a:r>
              <a:rPr lang="it-IT" b="0" i="0" dirty="0" smtClean="0"/>
              <a:t> </a:t>
            </a:r>
            <a:r>
              <a:rPr lang="it-IT" dirty="0" err="1" smtClean="0"/>
              <a:t>Apeiron</a:t>
            </a:r>
            <a:r>
              <a:rPr lang="it-IT" dirty="0" smtClean="0"/>
              <a:t>: illimitato, infinito; contrari (caldo-freddo, secco-umido,….)</a:t>
            </a:r>
          </a:p>
          <a:p>
            <a:pPr>
              <a:buNone/>
            </a:pPr>
            <a:r>
              <a:rPr lang="it-IT" i="0" dirty="0" smtClean="0"/>
              <a:t>«</a:t>
            </a:r>
            <a:r>
              <a:rPr lang="it-IT" b="0" i="0" dirty="0" smtClean="0"/>
              <a:t> Principio degli esseri è l'infinito....da dove infatti gli esseri hanno origine, lì hanno anche la distruzione secondo necessità: poiché essi pagano l'uno all'altro la pena e l'espiazione dell'ingiustizia secondo l'ordine del tempo </a:t>
            </a:r>
            <a:r>
              <a:rPr lang="it-IT" i="0" dirty="0" smtClean="0"/>
              <a:t>»</a:t>
            </a:r>
            <a:r>
              <a:rPr lang="it-IT" b="0" i="0" dirty="0" smtClean="0"/>
              <a:t>( Anassimandro, in </a:t>
            </a:r>
            <a:r>
              <a:rPr lang="it-IT" b="0" i="0" dirty="0" err="1" smtClean="0">
                <a:hlinkClick r:id="rId6" tooltip="Simplicio"/>
              </a:rPr>
              <a:t>Simplicio</a:t>
            </a:r>
            <a:r>
              <a:rPr lang="it-IT" b="0" i="0" dirty="0" smtClean="0"/>
              <a:t>, </a:t>
            </a:r>
            <a:r>
              <a:rPr lang="it-IT" b="0" dirty="0" smtClean="0"/>
              <a:t>De </a:t>
            </a:r>
            <a:r>
              <a:rPr lang="it-IT" b="0" dirty="0" err="1" smtClean="0"/>
              <a:t>physica</a:t>
            </a:r>
            <a:r>
              <a:rPr lang="it-IT" b="0" i="0" dirty="0" smtClean="0"/>
              <a:t>, 24, 13)</a:t>
            </a:r>
          </a:p>
          <a:p>
            <a:pPr>
              <a:buNone/>
            </a:pPr>
            <a:endParaRPr lang="it-IT" dirty="0"/>
          </a:p>
        </p:txBody>
      </p:sp>
      <p:pic>
        <p:nvPicPr>
          <p:cNvPr id="4098" name="Picture 2" descr="Anaximander.jpg"/>
          <p:cNvPicPr>
            <a:picLocks noChangeAspect="1" noChangeArrowheads="1"/>
          </p:cNvPicPr>
          <p:nvPr/>
        </p:nvPicPr>
        <p:blipFill>
          <a:blip r:embed="rId7" cstate="print"/>
          <a:srcRect/>
          <a:stretch>
            <a:fillRect/>
          </a:stretch>
        </p:blipFill>
        <p:spPr bwMode="auto">
          <a:xfrm>
            <a:off x="7239000" y="908720"/>
            <a:ext cx="1905000" cy="355282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692696"/>
          </a:xfrm>
        </p:spPr>
        <p:txBody>
          <a:bodyPr/>
          <a:lstStyle/>
          <a:p>
            <a:r>
              <a:rPr lang="it-IT" sz="3200" dirty="0" err="1" smtClean="0"/>
              <a:t>Anassimene</a:t>
            </a:r>
            <a:r>
              <a:rPr lang="it-IT" sz="3200" b="0" dirty="0" err="1" smtClean="0">
                <a:hlinkClick r:id="rId3" tooltip="Mileto (Asia Minore)"/>
              </a:rPr>
              <a:t>Mileto</a:t>
            </a:r>
            <a:r>
              <a:rPr lang="it-IT" sz="3200" b="0" dirty="0" smtClean="0"/>
              <a:t>, circa </a:t>
            </a:r>
            <a:r>
              <a:rPr lang="it-IT" sz="3200" b="0" dirty="0" smtClean="0">
                <a:hlinkClick r:id="rId4" tooltip="586 a.C."/>
              </a:rPr>
              <a:t>586 a.C.</a:t>
            </a:r>
            <a:r>
              <a:rPr lang="it-IT" sz="3200" b="0" dirty="0" smtClean="0"/>
              <a:t> – </a:t>
            </a:r>
            <a:r>
              <a:rPr lang="it-IT" sz="3200" b="0" dirty="0" smtClean="0">
                <a:hlinkClick r:id="rId5" tooltip="528 a.C."/>
              </a:rPr>
              <a:t>528 a.C.</a:t>
            </a:r>
            <a:endParaRPr lang="it-IT" dirty="0"/>
          </a:p>
        </p:txBody>
      </p:sp>
      <p:sp>
        <p:nvSpPr>
          <p:cNvPr id="3" name="Segnaposto contenuto 2"/>
          <p:cNvSpPr>
            <a:spLocks noGrp="1"/>
          </p:cNvSpPr>
          <p:nvPr>
            <p:ph idx="1"/>
          </p:nvPr>
        </p:nvSpPr>
        <p:spPr>
          <a:xfrm>
            <a:off x="0" y="620688"/>
            <a:ext cx="9144000" cy="6237312"/>
          </a:xfrm>
        </p:spPr>
        <p:txBody>
          <a:bodyPr/>
          <a:lstStyle/>
          <a:p>
            <a:r>
              <a:rPr lang="it-IT" dirty="0" smtClean="0"/>
              <a:t>Aria (</a:t>
            </a:r>
            <a:r>
              <a:rPr lang="it-IT" b="0" i="0" dirty="0" smtClean="0"/>
              <a:t>soffio vitale, pneuma)</a:t>
            </a:r>
            <a:r>
              <a:rPr lang="it-IT" dirty="0" smtClean="0"/>
              <a:t>; </a:t>
            </a:r>
            <a:r>
              <a:rPr lang="it-IT" b="0" i="0" dirty="0" smtClean="0"/>
              <a:t>rarefazione e condensazione: </a:t>
            </a:r>
            <a:r>
              <a:rPr lang="it-IT" i="0" dirty="0" smtClean="0"/>
              <a:t>«</a:t>
            </a:r>
            <a:r>
              <a:rPr lang="it-IT" b="0" i="0" dirty="0" smtClean="0"/>
              <a:t> Condensata e rarefatta appare in forme differenti: quando si dilata fino ad essere molto leggera diventa fuoco, mentre poi condensandosi diviene vento: dall'aria si producono le nuvole per condensazione e se la condensazione cresce, l'acqua, se cresce ancora, la terra. E all'ultimo grado le pietre. Sicché i contrari fondamentali per la generazione sono il caldo e il freddo. </a:t>
            </a:r>
            <a:r>
              <a:rPr lang="it-IT" i="0" dirty="0" smtClean="0"/>
              <a:t>»</a:t>
            </a:r>
            <a:r>
              <a:rPr lang="it-IT" b="0" i="0" dirty="0" smtClean="0"/>
              <a:t>(</a:t>
            </a:r>
            <a:r>
              <a:rPr lang="it-IT" b="0" i="0" dirty="0" err="1" smtClean="0"/>
              <a:t>Teofrasto</a:t>
            </a:r>
            <a:r>
              <a:rPr lang="it-IT" b="0" i="0" dirty="0" smtClean="0"/>
              <a:t>, </a:t>
            </a:r>
            <a:r>
              <a:rPr lang="it-IT" b="0" dirty="0" smtClean="0"/>
              <a:t>Opinione dei fisici</a:t>
            </a:r>
            <a:endParaRPr lang="it-IT" b="0" i="0" dirty="0" smtClean="0"/>
          </a:p>
          <a:p>
            <a:endParaRPr lang="it-IT" dirty="0"/>
          </a:p>
        </p:txBody>
      </p:sp>
      <p:pic>
        <p:nvPicPr>
          <p:cNvPr id="2050" name="Picture 2" descr="http://upload.wikimedia.org/wikipedia/commons/thumb/2/2d/Anaximenes.jpg/220px-Anaximenes.jpg"/>
          <p:cNvPicPr>
            <a:picLocks noChangeAspect="1" noChangeArrowheads="1"/>
          </p:cNvPicPr>
          <p:nvPr/>
        </p:nvPicPr>
        <p:blipFill>
          <a:blip r:embed="rId6" cstate="print"/>
          <a:srcRect/>
          <a:stretch>
            <a:fillRect/>
          </a:stretch>
        </p:blipFill>
        <p:spPr bwMode="auto">
          <a:xfrm>
            <a:off x="7284944" y="4593332"/>
            <a:ext cx="1859056" cy="226466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476672"/>
          </a:xfrm>
        </p:spPr>
        <p:txBody>
          <a:bodyPr/>
          <a:lstStyle/>
          <a:p>
            <a:r>
              <a:rPr lang="it-IT" sz="3200" dirty="0" smtClean="0"/>
              <a:t>Eraclito (Efeso) 6°-5° secolo</a:t>
            </a:r>
            <a:endParaRPr lang="it-IT" sz="3200" dirty="0"/>
          </a:p>
        </p:txBody>
      </p:sp>
      <p:sp>
        <p:nvSpPr>
          <p:cNvPr id="3" name="Segnaposto contenuto 2"/>
          <p:cNvSpPr>
            <a:spLocks noGrp="1"/>
          </p:cNvSpPr>
          <p:nvPr>
            <p:ph sz="half" idx="2"/>
          </p:nvPr>
        </p:nvSpPr>
        <p:spPr>
          <a:xfrm>
            <a:off x="1835696" y="476672"/>
            <a:ext cx="7308304" cy="6381328"/>
          </a:xfrm>
        </p:spPr>
        <p:txBody>
          <a:bodyPr/>
          <a:lstStyle/>
          <a:p>
            <a:r>
              <a:rPr lang="en-US" sz="2400" dirty="0" smtClean="0"/>
              <a:t>Propose </a:t>
            </a:r>
            <a:r>
              <a:rPr lang="en-US" sz="2400" dirty="0" err="1" smtClean="0"/>
              <a:t>una</a:t>
            </a:r>
            <a:r>
              <a:rPr lang="en-US" sz="2400" dirty="0" smtClean="0"/>
              <a:t> </a:t>
            </a:r>
            <a:r>
              <a:rPr lang="en-US" sz="2400" dirty="0" err="1" smtClean="0"/>
              <a:t>teoria</a:t>
            </a:r>
            <a:r>
              <a:rPr lang="en-US" sz="2400" dirty="0" smtClean="0"/>
              <a:t> </a:t>
            </a:r>
            <a:r>
              <a:rPr lang="en-US" sz="2400" dirty="0" err="1" smtClean="0"/>
              <a:t>espressa</a:t>
            </a:r>
            <a:r>
              <a:rPr lang="en-US" sz="2400" dirty="0" smtClean="0"/>
              <a:t> in </a:t>
            </a:r>
            <a:r>
              <a:rPr lang="en-US" sz="2400" dirty="0" err="1" smtClean="0"/>
              <a:t>linguaggio</a:t>
            </a:r>
            <a:r>
              <a:rPr lang="en-US" sz="2400" dirty="0" smtClean="0"/>
              <a:t> </a:t>
            </a:r>
            <a:r>
              <a:rPr lang="en-US" sz="2400" dirty="0" err="1" smtClean="0"/>
              <a:t>oracolare</a:t>
            </a:r>
            <a:r>
              <a:rPr lang="en-US" sz="2400" dirty="0" smtClean="0"/>
              <a:t>. E’ </a:t>
            </a:r>
            <a:r>
              <a:rPr lang="en-US" sz="2400" dirty="0" err="1" smtClean="0"/>
              <a:t>famoso</a:t>
            </a:r>
            <a:r>
              <a:rPr lang="en-US" sz="2400" dirty="0" smtClean="0"/>
              <a:t> per le sue </a:t>
            </a:r>
            <a:r>
              <a:rPr lang="en-US" sz="2400" dirty="0" err="1" smtClean="0"/>
              <a:t>dottrine</a:t>
            </a:r>
            <a:r>
              <a:rPr lang="en-US" sz="2400" dirty="0" smtClean="0"/>
              <a:t> </a:t>
            </a:r>
            <a:r>
              <a:rPr lang="en-US" sz="2400" dirty="0" err="1" smtClean="0"/>
              <a:t>che</a:t>
            </a:r>
            <a:r>
              <a:rPr lang="en-US" sz="2400" dirty="0" smtClean="0"/>
              <a:t> </a:t>
            </a:r>
            <a:r>
              <a:rPr lang="en-US" sz="2400" dirty="0" err="1" smtClean="0"/>
              <a:t>considerano</a:t>
            </a:r>
            <a:r>
              <a:rPr lang="en-US" sz="2400" dirty="0" smtClean="0"/>
              <a:t> </a:t>
            </a:r>
            <a:r>
              <a:rPr lang="en-US" sz="2400" dirty="0" err="1" smtClean="0"/>
              <a:t>il</a:t>
            </a:r>
            <a:r>
              <a:rPr lang="en-US" sz="2400" dirty="0" smtClean="0"/>
              <a:t> </a:t>
            </a:r>
            <a:r>
              <a:rPr lang="en-US" sz="2400" dirty="0" err="1" smtClean="0"/>
              <a:t>cambiamento</a:t>
            </a:r>
            <a:r>
              <a:rPr lang="en-US" sz="2400" dirty="0" smtClean="0"/>
              <a:t> </a:t>
            </a:r>
            <a:r>
              <a:rPr lang="en-US" sz="2400" dirty="0" err="1" smtClean="0"/>
              <a:t>perenne</a:t>
            </a:r>
            <a:r>
              <a:rPr lang="en-US" sz="2400" dirty="0" smtClean="0"/>
              <a:t> </a:t>
            </a:r>
            <a:r>
              <a:rPr lang="en-US" sz="2400" dirty="0" err="1" smtClean="0"/>
              <a:t>delle</a:t>
            </a:r>
            <a:r>
              <a:rPr lang="en-US" sz="2400" dirty="0" smtClean="0"/>
              <a:t> </a:t>
            </a:r>
            <a:r>
              <a:rPr lang="en-US" sz="2400" dirty="0" err="1" smtClean="0"/>
              <a:t>cose</a:t>
            </a:r>
            <a:r>
              <a:rPr lang="en-US" sz="2400" dirty="0" smtClean="0"/>
              <a:t> (</a:t>
            </a:r>
            <a:r>
              <a:rPr lang="en-US" sz="2400" dirty="0" err="1" smtClean="0"/>
              <a:t>flusso</a:t>
            </a:r>
            <a:r>
              <a:rPr lang="en-US" sz="2400" dirty="0" smtClean="0"/>
              <a:t> </a:t>
            </a:r>
            <a:r>
              <a:rPr lang="en-US" sz="2400" dirty="0" err="1" smtClean="0"/>
              <a:t>universale</a:t>
            </a:r>
            <a:r>
              <a:rPr lang="en-US" sz="2400" dirty="0" smtClean="0"/>
              <a:t>), </a:t>
            </a:r>
            <a:r>
              <a:rPr lang="en-US" sz="2400" dirty="0" err="1" smtClean="0"/>
              <a:t>che</a:t>
            </a:r>
            <a:r>
              <a:rPr lang="en-US" sz="2400" dirty="0" smtClean="0"/>
              <a:t> </a:t>
            </a:r>
            <a:r>
              <a:rPr lang="en-US" sz="2400" dirty="0" err="1" smtClean="0"/>
              <a:t>gli</a:t>
            </a:r>
            <a:r>
              <a:rPr lang="en-US" sz="2400" dirty="0" smtClean="0"/>
              <a:t> </a:t>
            </a:r>
            <a:r>
              <a:rPr lang="en-US" sz="2400" dirty="0" err="1" smtClean="0"/>
              <a:t>opposti</a:t>
            </a:r>
            <a:r>
              <a:rPr lang="en-US" sz="2400" dirty="0" smtClean="0"/>
              <a:t> </a:t>
            </a:r>
            <a:r>
              <a:rPr lang="en-US" sz="2400" dirty="0" err="1" smtClean="0"/>
              <a:t>coincidono</a:t>
            </a:r>
            <a:r>
              <a:rPr lang="en-US" sz="2400" dirty="0" smtClean="0"/>
              <a:t> (</a:t>
            </a:r>
            <a:r>
              <a:rPr lang="en-US" sz="2400" dirty="0" err="1" smtClean="0"/>
              <a:t>unità</a:t>
            </a:r>
            <a:r>
              <a:rPr lang="en-US" sz="2400" dirty="0" smtClean="0"/>
              <a:t> </a:t>
            </a:r>
            <a:r>
              <a:rPr lang="en-US" sz="2400" dirty="0" err="1" smtClean="0"/>
              <a:t>degli</a:t>
            </a:r>
            <a:r>
              <a:rPr lang="en-US" sz="2400" dirty="0" smtClean="0"/>
              <a:t> </a:t>
            </a:r>
            <a:r>
              <a:rPr lang="en-US" sz="2400" dirty="0" err="1" smtClean="0"/>
              <a:t>opposti</a:t>
            </a:r>
            <a:r>
              <a:rPr lang="en-US" sz="2400" dirty="0" smtClean="0"/>
              <a:t>) e </a:t>
            </a:r>
            <a:r>
              <a:rPr lang="en-US" sz="2400" dirty="0" err="1" smtClean="0"/>
              <a:t>che</a:t>
            </a:r>
            <a:r>
              <a:rPr lang="en-US" sz="2400" dirty="0" smtClean="0"/>
              <a:t> </a:t>
            </a:r>
            <a:r>
              <a:rPr lang="en-US" sz="2400" dirty="0" err="1" smtClean="0"/>
              <a:t>il</a:t>
            </a:r>
            <a:r>
              <a:rPr lang="en-US" sz="2400" dirty="0" smtClean="0"/>
              <a:t> </a:t>
            </a:r>
            <a:r>
              <a:rPr lang="en-US" sz="2400" dirty="0" err="1" smtClean="0"/>
              <a:t>fuoco</a:t>
            </a:r>
            <a:r>
              <a:rPr lang="en-US" sz="2400" dirty="0" smtClean="0"/>
              <a:t> è la </a:t>
            </a:r>
            <a:r>
              <a:rPr lang="en-US" sz="2400" dirty="0" err="1" smtClean="0"/>
              <a:t>sostanza</a:t>
            </a:r>
            <a:r>
              <a:rPr lang="en-US" sz="2400" dirty="0" smtClean="0"/>
              <a:t> </a:t>
            </a:r>
            <a:r>
              <a:rPr lang="en-US" sz="2400" dirty="0" err="1" smtClean="0"/>
              <a:t>fondamentale</a:t>
            </a:r>
            <a:r>
              <a:rPr lang="en-US" sz="2400" dirty="0" smtClean="0"/>
              <a:t> </a:t>
            </a:r>
            <a:r>
              <a:rPr lang="en-US" sz="2400" dirty="0" err="1" smtClean="0"/>
              <a:t>dell’universo</a:t>
            </a:r>
            <a:r>
              <a:rPr lang="en-US" sz="2400" dirty="0" smtClean="0"/>
              <a:t>. </a:t>
            </a:r>
            <a:r>
              <a:rPr lang="en-US" sz="2400" dirty="0" err="1" smtClean="0"/>
              <a:t>L’interpretazione</a:t>
            </a:r>
            <a:r>
              <a:rPr lang="en-US" sz="2400" dirty="0" smtClean="0"/>
              <a:t> </a:t>
            </a:r>
            <a:r>
              <a:rPr lang="en-US" sz="2400" dirty="0" err="1" smtClean="0"/>
              <a:t>di</a:t>
            </a:r>
            <a:r>
              <a:rPr lang="en-US" sz="2400" dirty="0" smtClean="0"/>
              <a:t> </a:t>
            </a:r>
            <a:r>
              <a:rPr lang="en-US" sz="2400" dirty="0" err="1" smtClean="0"/>
              <a:t>queste</a:t>
            </a:r>
            <a:r>
              <a:rPr lang="en-US" sz="2400" dirty="0" smtClean="0"/>
              <a:t> </a:t>
            </a:r>
            <a:r>
              <a:rPr lang="en-US" sz="2400" dirty="0" err="1" smtClean="0"/>
              <a:t>dottrine</a:t>
            </a:r>
            <a:r>
              <a:rPr lang="en-US" sz="2400" dirty="0" smtClean="0"/>
              <a:t> è </a:t>
            </a:r>
            <a:r>
              <a:rPr lang="en-US" sz="2400" dirty="0" err="1" smtClean="0"/>
              <a:t>controversa</a:t>
            </a:r>
            <a:r>
              <a:rPr lang="en-US" sz="2400" dirty="0" smtClean="0"/>
              <a:t>, come </a:t>
            </a:r>
            <a:r>
              <a:rPr lang="en-US" sz="2400" dirty="0" err="1" smtClean="0"/>
              <a:t>l’inferenza</a:t>
            </a:r>
            <a:r>
              <a:rPr lang="en-US" sz="2400" dirty="0" smtClean="0"/>
              <a:t>, </a:t>
            </a:r>
            <a:r>
              <a:rPr lang="en-US" sz="2400" dirty="0" err="1" smtClean="0"/>
              <a:t>spesso</a:t>
            </a:r>
            <a:r>
              <a:rPr lang="en-US" sz="2400" dirty="0" smtClean="0"/>
              <a:t> </a:t>
            </a:r>
            <a:r>
              <a:rPr lang="en-US" sz="2400" dirty="0" err="1" smtClean="0"/>
              <a:t>tratta</a:t>
            </a:r>
            <a:r>
              <a:rPr lang="en-US" sz="2400" dirty="0" smtClean="0"/>
              <a:t> </a:t>
            </a:r>
            <a:r>
              <a:rPr lang="en-US" sz="2400" dirty="0" err="1" smtClean="0"/>
              <a:t>dalle</a:t>
            </a:r>
            <a:r>
              <a:rPr lang="en-US" sz="2400" dirty="0" smtClean="0"/>
              <a:t> sue </a:t>
            </a:r>
            <a:r>
              <a:rPr lang="en-US" sz="2400" dirty="0" err="1" smtClean="0"/>
              <a:t>teorie</a:t>
            </a:r>
            <a:r>
              <a:rPr lang="en-US" sz="2400" dirty="0" smtClean="0"/>
              <a:t>, </a:t>
            </a:r>
            <a:r>
              <a:rPr lang="en-US" sz="2400" dirty="0" err="1" smtClean="0"/>
              <a:t>che</a:t>
            </a:r>
            <a:r>
              <a:rPr lang="en-US" sz="2400" dirty="0" smtClean="0"/>
              <a:t> </a:t>
            </a:r>
            <a:r>
              <a:rPr lang="en-US" sz="2400" dirty="0" err="1" smtClean="0"/>
              <a:t>nell’universo</a:t>
            </a:r>
            <a:r>
              <a:rPr lang="en-US" sz="2400" dirty="0" smtClean="0"/>
              <a:t> </a:t>
            </a:r>
            <a:r>
              <a:rPr lang="en-US" sz="2400" dirty="0" err="1" smtClean="0"/>
              <a:t>concepito</a:t>
            </a:r>
            <a:r>
              <a:rPr lang="en-US" sz="2400" dirty="0" smtClean="0"/>
              <a:t> </a:t>
            </a:r>
            <a:r>
              <a:rPr lang="en-US" sz="2400" dirty="0" err="1" smtClean="0"/>
              <a:t>da</a:t>
            </a:r>
            <a:r>
              <a:rPr lang="en-US" sz="2400" dirty="0" smtClean="0"/>
              <a:t> </a:t>
            </a:r>
            <a:r>
              <a:rPr lang="en-US" sz="2400" dirty="0" err="1" smtClean="0"/>
              <a:t>Eraclito</a:t>
            </a:r>
            <a:r>
              <a:rPr lang="en-US" sz="2400" dirty="0" smtClean="0"/>
              <a:t> </a:t>
            </a:r>
            <a:r>
              <a:rPr lang="en-US" sz="2400" dirty="0" err="1" smtClean="0"/>
              <a:t>proposizioni</a:t>
            </a:r>
            <a:r>
              <a:rPr lang="en-US" sz="2400" dirty="0" smtClean="0"/>
              <a:t> </a:t>
            </a:r>
            <a:r>
              <a:rPr lang="en-US" sz="2400" dirty="0" err="1" smtClean="0"/>
              <a:t>contraddittorie</a:t>
            </a:r>
            <a:r>
              <a:rPr lang="en-US" sz="2400" dirty="0" smtClean="0"/>
              <a:t> </a:t>
            </a:r>
            <a:r>
              <a:rPr lang="en-US" sz="2400" dirty="0" err="1" smtClean="0"/>
              <a:t>siano</a:t>
            </a:r>
            <a:r>
              <a:rPr lang="en-US" sz="2400" dirty="0" smtClean="0"/>
              <a:t> </a:t>
            </a:r>
            <a:r>
              <a:rPr lang="en-US" sz="2400" dirty="0" err="1" smtClean="0"/>
              <a:t>vere</a:t>
            </a:r>
            <a:r>
              <a:rPr lang="en-US" sz="2400" dirty="0" smtClean="0"/>
              <a:t>. (SEP)</a:t>
            </a:r>
          </a:p>
          <a:p>
            <a:r>
              <a:rPr lang="en-US" sz="2400" dirty="0" smtClean="0"/>
              <a:t>B30: </a:t>
            </a:r>
            <a:r>
              <a:rPr lang="en-US" sz="2400" dirty="0" err="1" smtClean="0"/>
              <a:t>Quest’ordine</a:t>
            </a:r>
            <a:r>
              <a:rPr lang="en-US" sz="2400" dirty="0" smtClean="0"/>
              <a:t> </a:t>
            </a:r>
            <a:r>
              <a:rPr lang="en-US" sz="2400" dirty="0" err="1" smtClean="0"/>
              <a:t>che</a:t>
            </a:r>
            <a:r>
              <a:rPr lang="en-US" sz="2400" dirty="0" smtClean="0"/>
              <a:t> è </a:t>
            </a:r>
            <a:r>
              <a:rPr lang="en-US" sz="2400" dirty="0" err="1" smtClean="0"/>
              <a:t>identico</a:t>
            </a:r>
            <a:r>
              <a:rPr lang="en-US" sz="2400" dirty="0" smtClean="0"/>
              <a:t> per </a:t>
            </a:r>
            <a:r>
              <a:rPr lang="en-US" sz="2400" dirty="0" err="1" smtClean="0"/>
              <a:t>tutte</a:t>
            </a:r>
            <a:r>
              <a:rPr lang="en-US" sz="2400" dirty="0" smtClean="0"/>
              <a:t> le </a:t>
            </a:r>
            <a:r>
              <a:rPr lang="en-US" sz="2400" dirty="0" err="1" smtClean="0"/>
              <a:t>cose</a:t>
            </a:r>
            <a:r>
              <a:rPr lang="en-US" sz="2400" dirty="0" smtClean="0"/>
              <a:t>, non lo </a:t>
            </a:r>
            <a:r>
              <a:rPr lang="en-US" sz="2400" dirty="0" err="1" smtClean="0"/>
              <a:t>fece</a:t>
            </a:r>
            <a:r>
              <a:rPr lang="en-US" sz="2400" dirty="0" smtClean="0"/>
              <a:t> </a:t>
            </a:r>
            <a:r>
              <a:rPr lang="en-US" sz="2400" dirty="0" err="1" smtClean="0"/>
              <a:t>nessuno</a:t>
            </a:r>
            <a:r>
              <a:rPr lang="en-US" sz="2400" dirty="0" smtClean="0"/>
              <a:t> </a:t>
            </a:r>
            <a:r>
              <a:rPr lang="en-US" sz="2400" dirty="0" err="1" smtClean="0"/>
              <a:t>degli</a:t>
            </a:r>
            <a:r>
              <a:rPr lang="en-US" sz="2400" dirty="0" smtClean="0"/>
              <a:t> </a:t>
            </a:r>
            <a:r>
              <a:rPr lang="en-US" sz="2400" dirty="0" err="1" smtClean="0"/>
              <a:t>dèi</a:t>
            </a:r>
            <a:r>
              <a:rPr lang="en-US" sz="2400" dirty="0" smtClean="0"/>
              <a:t> </a:t>
            </a:r>
            <a:r>
              <a:rPr lang="en-US" sz="2400" dirty="0" err="1" smtClean="0"/>
              <a:t>nè</a:t>
            </a:r>
            <a:r>
              <a:rPr lang="en-US" sz="2400" dirty="0" smtClean="0"/>
              <a:t> </a:t>
            </a:r>
            <a:r>
              <a:rPr lang="en-US" sz="2400" dirty="0" err="1" smtClean="0"/>
              <a:t>degli</a:t>
            </a:r>
            <a:r>
              <a:rPr lang="en-US" sz="2400" dirty="0" smtClean="0"/>
              <a:t> </a:t>
            </a:r>
            <a:r>
              <a:rPr lang="en-US" sz="2400" dirty="0" err="1" smtClean="0"/>
              <a:t>uomini</a:t>
            </a:r>
            <a:r>
              <a:rPr lang="en-US" sz="2400" dirty="0" smtClean="0"/>
              <a:t>, ma era </a:t>
            </a:r>
            <a:r>
              <a:rPr lang="en-US" sz="2400" dirty="0" err="1" smtClean="0"/>
              <a:t>sempre</a:t>
            </a:r>
            <a:r>
              <a:rPr lang="en-US" sz="2400" dirty="0" smtClean="0"/>
              <a:t>, è e </a:t>
            </a:r>
            <a:r>
              <a:rPr lang="en-US" sz="2400" dirty="0" err="1" smtClean="0"/>
              <a:t>sarà</a:t>
            </a:r>
            <a:r>
              <a:rPr lang="en-US" sz="2400" dirty="0" smtClean="0"/>
              <a:t> </a:t>
            </a:r>
            <a:r>
              <a:rPr lang="en-US" sz="2400" dirty="0" err="1" smtClean="0"/>
              <a:t>fuoco</a:t>
            </a:r>
            <a:r>
              <a:rPr lang="en-US" sz="2400" dirty="0" smtClean="0"/>
              <a:t> </a:t>
            </a:r>
            <a:r>
              <a:rPr lang="en-US" sz="2400" dirty="0" err="1" smtClean="0"/>
              <a:t>eternamente</a:t>
            </a:r>
            <a:r>
              <a:rPr lang="en-US" sz="2400" dirty="0" smtClean="0"/>
              <a:t> vivo, </a:t>
            </a:r>
            <a:r>
              <a:rPr lang="en-US" sz="2400" dirty="0" err="1" smtClean="0"/>
              <a:t>che</a:t>
            </a:r>
            <a:r>
              <a:rPr lang="en-US" sz="2400" dirty="0" smtClean="0"/>
              <a:t> </a:t>
            </a:r>
            <a:r>
              <a:rPr lang="en-US" sz="2400" dirty="0" err="1" smtClean="0"/>
              <a:t>secondo</a:t>
            </a:r>
            <a:r>
              <a:rPr lang="en-US" sz="2400" dirty="0" smtClean="0"/>
              <a:t> </a:t>
            </a:r>
            <a:r>
              <a:rPr lang="en-US" sz="2400" dirty="0" err="1" smtClean="0"/>
              <a:t>misura</a:t>
            </a:r>
            <a:r>
              <a:rPr lang="en-US" sz="2400" dirty="0" smtClean="0"/>
              <a:t> </a:t>
            </a:r>
            <a:r>
              <a:rPr lang="en-US" sz="2400" dirty="0" err="1" smtClean="0"/>
              <a:t>si</a:t>
            </a:r>
            <a:r>
              <a:rPr lang="en-US" sz="2400" dirty="0" smtClean="0"/>
              <a:t> </a:t>
            </a:r>
            <a:r>
              <a:rPr lang="en-US" sz="2400" dirty="0" err="1" smtClean="0"/>
              <a:t>accende</a:t>
            </a:r>
            <a:r>
              <a:rPr lang="en-US" sz="2400" dirty="0" smtClean="0"/>
              <a:t> e </a:t>
            </a:r>
            <a:r>
              <a:rPr lang="en-US" sz="2400" dirty="0" err="1" smtClean="0"/>
              <a:t>secondo</a:t>
            </a:r>
            <a:r>
              <a:rPr lang="en-US" sz="2400" dirty="0" smtClean="0"/>
              <a:t> </a:t>
            </a:r>
            <a:r>
              <a:rPr lang="en-US" sz="2400" dirty="0" err="1" smtClean="0"/>
              <a:t>misura</a:t>
            </a:r>
            <a:r>
              <a:rPr lang="en-US" sz="2400" dirty="0" smtClean="0"/>
              <a:t> </a:t>
            </a:r>
            <a:r>
              <a:rPr lang="en-US" sz="2400" dirty="0" err="1" smtClean="0"/>
              <a:t>si</a:t>
            </a:r>
            <a:r>
              <a:rPr lang="en-US" sz="2400" dirty="0" smtClean="0"/>
              <a:t> </a:t>
            </a:r>
            <a:r>
              <a:rPr lang="en-US" sz="2400" dirty="0" err="1" smtClean="0"/>
              <a:t>spegne</a:t>
            </a:r>
            <a:endParaRPr lang="it-IT" sz="2400" dirty="0"/>
          </a:p>
        </p:txBody>
      </p:sp>
      <p:pic>
        <p:nvPicPr>
          <p:cNvPr id="77826" name="Picture 2" descr="Hendrik ter Brugghen - Heraclitus.jpg"/>
          <p:cNvPicPr>
            <a:picLocks noChangeAspect="1" noChangeArrowheads="1"/>
          </p:cNvPicPr>
          <p:nvPr/>
        </p:nvPicPr>
        <p:blipFill>
          <a:blip r:embed="rId3" cstate="print"/>
          <a:srcRect/>
          <a:stretch>
            <a:fillRect/>
          </a:stretch>
        </p:blipFill>
        <p:spPr bwMode="auto">
          <a:xfrm>
            <a:off x="0" y="836712"/>
            <a:ext cx="1905000" cy="2343151"/>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Eleatici</a:t>
            </a:r>
            <a:endParaRPr lang="it-IT" dirty="0"/>
          </a:p>
        </p:txBody>
      </p:sp>
      <p:sp>
        <p:nvSpPr>
          <p:cNvPr id="3" name="Segnaposto contenuto 2"/>
          <p:cNvSpPr>
            <a:spLocks noGrp="1"/>
          </p:cNvSpPr>
          <p:nvPr>
            <p:ph idx="1"/>
          </p:nvPr>
        </p:nvSpPr>
        <p:spPr/>
        <p:txBody>
          <a:bodyPr/>
          <a:lstStyle/>
          <a:p>
            <a:r>
              <a:rPr lang="it-IT" dirty="0" err="1" smtClean="0"/>
              <a:t>Senofane</a:t>
            </a:r>
            <a:r>
              <a:rPr lang="it-IT" dirty="0" smtClean="0"/>
              <a:t> di Colofone</a:t>
            </a:r>
          </a:p>
          <a:p>
            <a:r>
              <a:rPr lang="it-IT" dirty="0" smtClean="0"/>
              <a:t>Parmenide di </a:t>
            </a:r>
            <a:r>
              <a:rPr lang="it-IT" dirty="0" err="1" smtClean="0"/>
              <a:t>Elea</a:t>
            </a:r>
            <a:endParaRPr lang="it-IT" dirty="0" smtClean="0"/>
          </a:p>
          <a:p>
            <a:r>
              <a:rPr lang="it-IT" dirty="0" err="1" smtClean="0"/>
              <a:t>Melisso</a:t>
            </a:r>
            <a:endParaRPr lang="it-IT" dirty="0" smtClean="0"/>
          </a:p>
          <a:p>
            <a:r>
              <a:rPr lang="it-IT" dirty="0" smtClean="0"/>
              <a:t>Zenone</a:t>
            </a:r>
            <a:endParaRPr lang="it-IT" dirty="0"/>
          </a:p>
        </p:txBody>
      </p:sp>
      <p:pic>
        <p:nvPicPr>
          <p:cNvPr id="69634" name="Picture 2" descr="Parmenides.jpg"/>
          <p:cNvPicPr>
            <a:picLocks noChangeAspect="1" noChangeArrowheads="1"/>
          </p:cNvPicPr>
          <p:nvPr/>
        </p:nvPicPr>
        <p:blipFill>
          <a:blip r:embed="rId3" cstate="print"/>
          <a:srcRect/>
          <a:stretch>
            <a:fillRect/>
          </a:stretch>
        </p:blipFill>
        <p:spPr bwMode="auto">
          <a:xfrm>
            <a:off x="6516216" y="1268760"/>
            <a:ext cx="1905000" cy="2486026"/>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980728"/>
          </a:xfrm>
        </p:spPr>
        <p:txBody>
          <a:bodyPr/>
          <a:lstStyle/>
          <a:p>
            <a:r>
              <a:rPr lang="it-IT" sz="3600" dirty="0" smtClean="0"/>
              <a:t>John </a:t>
            </a:r>
            <a:r>
              <a:rPr lang="it-IT" sz="3600" dirty="0" err="1" smtClean="0"/>
              <a:t>Palmer</a:t>
            </a:r>
            <a:r>
              <a:rPr lang="it-IT" sz="3600" dirty="0" smtClean="0"/>
              <a:t>: SEP: </a:t>
            </a:r>
            <a:r>
              <a:rPr lang="it-IT" sz="3600" dirty="0" err="1" smtClean="0"/>
              <a:t>Parmenides</a:t>
            </a:r>
            <a:r>
              <a:rPr lang="it-IT" sz="2400" dirty="0" smtClean="0"/>
              <a:t/>
            </a:r>
            <a:br>
              <a:rPr lang="it-IT" sz="2400" dirty="0" smtClean="0"/>
            </a:br>
            <a:r>
              <a:rPr lang="it-IT" sz="2400" dirty="0" smtClean="0">
                <a:hlinkClick r:id="rId3"/>
              </a:rPr>
              <a:t>http://plato.stanford.edu/entries/parmenides/</a:t>
            </a:r>
            <a:endParaRPr lang="it-IT" sz="2400" dirty="0"/>
          </a:p>
        </p:txBody>
      </p:sp>
      <p:sp>
        <p:nvSpPr>
          <p:cNvPr id="3" name="Segnaposto contenuto 2"/>
          <p:cNvSpPr>
            <a:spLocks noGrp="1"/>
          </p:cNvSpPr>
          <p:nvPr>
            <p:ph idx="1"/>
          </p:nvPr>
        </p:nvSpPr>
        <p:spPr>
          <a:xfrm>
            <a:off x="0" y="980728"/>
            <a:ext cx="9144000" cy="5877272"/>
          </a:xfrm>
        </p:spPr>
        <p:txBody>
          <a:bodyPr/>
          <a:lstStyle/>
          <a:p>
            <a:r>
              <a:rPr lang="en-US" dirty="0" smtClean="0"/>
              <a:t>Parmenides of Elea, active in the earlier part of the 5th c. BCE., authored a difficult metaphysical poem that has earned him a reputation as early Greek philosophy's most profound and challenging thinker. His philosophical stance has typically been understood as at once extremely paradoxical and yet crucial for the broader development of Greek natural philosophy and metaphysics. He has been seen as a metaphysical monist (of one stripe or another) who so challenged the naïve</a:t>
            </a:r>
            <a:endParaRPr lang="it-IT"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lstStyle/>
          <a:p>
            <a:r>
              <a:rPr lang="en-US" dirty="0" smtClean="0"/>
              <a:t>cosmological theories of his predecessors that his major successors among the </a:t>
            </a:r>
            <a:r>
              <a:rPr lang="en-US" dirty="0" err="1" smtClean="0"/>
              <a:t>Presocratics</a:t>
            </a:r>
            <a:r>
              <a:rPr lang="en-US" dirty="0" smtClean="0"/>
              <a:t> were all driven to develop more sophisticated physical theories in response to his arguments. The difficulties involved in the interpretation of his poem have resulted in disagreement about many fundamental questions concerning his philosophical views, such as: whether he actually was a monist and, if so, what kind of monist he was; whether his system reflects a critical attitude toward earlier thinkers such as the</a:t>
            </a:r>
            <a:endParaRPr lang="it-IT"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lstStyle/>
          <a:p>
            <a:r>
              <a:rPr lang="en-US" dirty="0" err="1" smtClean="0"/>
              <a:t>Milesians</a:t>
            </a:r>
            <a:r>
              <a:rPr lang="en-US" dirty="0" smtClean="0"/>
              <a:t>, Pythagoreans, and Heraclitus, or whether he was motivated simply by more strictly logical concerns, such as the paradox of negative </a:t>
            </a:r>
            <a:r>
              <a:rPr lang="en-US" dirty="0" err="1" smtClean="0"/>
              <a:t>existentials</a:t>
            </a:r>
            <a:r>
              <a:rPr lang="en-US" dirty="0" smtClean="0"/>
              <a:t> that Bertrand Russell detected at the heart of his thought; whether he considered the world of our everyday awareness, with its vast population of entities changing and affecting one another in all manner of ways, to be simply an illusion, and thus whether the lengthy cosmological portion of his poem represented a genuine attempt to</a:t>
            </a:r>
            <a:endParaRPr lang="it-IT" dirty="0" smtClean="0"/>
          </a:p>
          <a:p>
            <a:endParaRPr lang="it-IT"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lstStyle/>
          <a:p>
            <a:r>
              <a:rPr lang="en-US" dirty="0" smtClean="0"/>
              <a:t>understand this world at all. This entry aims to provide an overview of Parmenides' work and of some of the major interpretive approaches advanced over the past few decades. It concludes by suggesting that understanding his thought and his place in the development of early Greek philosophy requires taking due account of the fundamental modal distinctions that he was the first to articulate and explore with any precision.</a:t>
            </a:r>
            <a:endParaRPr lang="it-IT"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Pitagorici</a:t>
            </a:r>
            <a:endParaRPr lang="it-IT" dirty="0"/>
          </a:p>
        </p:txBody>
      </p:sp>
      <p:sp>
        <p:nvSpPr>
          <p:cNvPr id="3" name="Segnaposto contenuto 2"/>
          <p:cNvSpPr>
            <a:spLocks noGrp="1"/>
          </p:cNvSpPr>
          <p:nvPr>
            <p:ph idx="1"/>
          </p:nvPr>
        </p:nvSpPr>
        <p:spPr/>
        <p:txBody>
          <a:bodyPr/>
          <a:lstStyle/>
          <a:p>
            <a:r>
              <a:rPr lang="it-IT" dirty="0" smtClean="0"/>
              <a:t>Pitagora di </a:t>
            </a:r>
            <a:r>
              <a:rPr lang="it-IT" dirty="0" err="1" smtClean="0"/>
              <a:t>Samo-Crotone</a:t>
            </a:r>
            <a:endParaRPr lang="it-IT" dirty="0" smtClean="0"/>
          </a:p>
          <a:p>
            <a:r>
              <a:rPr lang="it-IT" dirty="0" err="1" smtClean="0"/>
              <a:t>Archita</a:t>
            </a:r>
            <a:r>
              <a:rPr lang="it-IT" dirty="0" smtClean="0"/>
              <a:t> di Taranto</a:t>
            </a:r>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Planck</a:t>
            </a:r>
            <a:r>
              <a:rPr lang="it-IT" dirty="0" smtClean="0"/>
              <a:t> 1887</a:t>
            </a:r>
            <a:endParaRPr lang="it-IT" dirty="0"/>
          </a:p>
        </p:txBody>
      </p:sp>
      <p:sp>
        <p:nvSpPr>
          <p:cNvPr id="3" name="Segnaposto contenuto 2"/>
          <p:cNvSpPr>
            <a:spLocks noGrp="1"/>
          </p:cNvSpPr>
          <p:nvPr>
            <p:ph idx="1"/>
          </p:nvPr>
        </p:nvSpPr>
        <p:spPr/>
        <p:txBody>
          <a:bodyPr/>
          <a:lstStyle/>
          <a:p>
            <a:r>
              <a:rPr lang="it-IT" dirty="0" smtClean="0"/>
              <a:t>Nel 1887 Max </a:t>
            </a:r>
            <a:r>
              <a:rPr lang="it-IT" dirty="0" err="1" smtClean="0"/>
              <a:t>Planck</a:t>
            </a:r>
            <a:r>
              <a:rPr lang="it-IT" dirty="0" smtClean="0"/>
              <a:t>, in un’analisi storica, epistemologica e di ricerca sulla storia, il significato e le applicazioni del principio di conservazione dell’energia, discute su come dedurre il principio stesso e afferma che “la proposizione che sembra possedere le qualità richieste in maniera più soddisfacente” è l’affermazione che </a:t>
            </a:r>
            <a:r>
              <a:rPr lang="it-IT" dirty="0" smtClean="0">
                <a:solidFill>
                  <a:srgbClr val="FF0000"/>
                </a:solidFill>
              </a:rPr>
              <a:t>“una quantità di lavoro non può né nascere dal nulla né svanire nel nulla”</a:t>
            </a:r>
            <a:r>
              <a:rPr lang="it-IT" dirty="0" smtClean="0"/>
              <a:t> (p.139).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052736"/>
          </a:xfrm>
        </p:spPr>
        <p:txBody>
          <a:bodyPr/>
          <a:lstStyle/>
          <a:p>
            <a:r>
              <a:rPr lang="it-IT" dirty="0" smtClean="0"/>
              <a:t>Richard </a:t>
            </a:r>
            <a:r>
              <a:rPr lang="it-IT" dirty="0" err="1" smtClean="0"/>
              <a:t>P</a:t>
            </a:r>
            <a:r>
              <a:rPr lang="it-IT" dirty="0" err="1" smtClean="0"/>
              <a:t>arry</a:t>
            </a:r>
            <a:r>
              <a:rPr lang="it-IT" dirty="0" smtClean="0"/>
              <a:t>:SEP:</a:t>
            </a:r>
            <a:r>
              <a:rPr lang="it-IT" dirty="0" err="1" smtClean="0"/>
              <a:t>Empedocles</a:t>
            </a:r>
            <a:r>
              <a:rPr lang="it-IT" dirty="0" smtClean="0"/>
              <a:t/>
            </a:r>
            <a:br>
              <a:rPr lang="it-IT" dirty="0" smtClean="0"/>
            </a:br>
            <a:r>
              <a:rPr lang="it-IT" sz="2800" dirty="0" smtClean="0">
                <a:hlinkClick r:id="rId3"/>
              </a:rPr>
              <a:t>http://plato.stanford.edu/entries/empedocles/</a:t>
            </a:r>
            <a:endParaRPr lang="it-IT" sz="2800" dirty="0"/>
          </a:p>
        </p:txBody>
      </p:sp>
      <p:sp>
        <p:nvSpPr>
          <p:cNvPr id="3" name="Segnaposto contenuto 2"/>
          <p:cNvSpPr>
            <a:spLocks noGrp="1"/>
          </p:cNvSpPr>
          <p:nvPr>
            <p:ph idx="1"/>
          </p:nvPr>
        </p:nvSpPr>
        <p:spPr>
          <a:xfrm>
            <a:off x="0" y="980728"/>
            <a:ext cx="9144000" cy="5877272"/>
          </a:xfrm>
        </p:spPr>
        <p:txBody>
          <a:bodyPr/>
          <a:lstStyle/>
          <a:p>
            <a:r>
              <a:rPr lang="en-US" dirty="0" smtClean="0"/>
              <a:t>In antiquity, Empedocles (ca. 495-435 BCE) was characterized as active on the democratic side in the politics of his native city of </a:t>
            </a:r>
            <a:r>
              <a:rPr lang="en-US" dirty="0" err="1" smtClean="0"/>
              <a:t>Acragas</a:t>
            </a:r>
            <a:r>
              <a:rPr lang="en-US" dirty="0" smtClean="0"/>
              <a:t> in Sicily, and as a physician, as well as a philosopher and poet. His philosophical and scientific theories are mentioned and discussed in several dialogues of Plato, and they figure prominently in Aristotle's writings on physics and biology and, as a result, also in the later Greek commentaries on Aristotle's works. Diogenes </a:t>
            </a:r>
            <a:r>
              <a:rPr lang="en-US" dirty="0" err="1" smtClean="0"/>
              <a:t>Laertius</a:t>
            </a:r>
            <a:r>
              <a:rPr lang="en-US" dirty="0" smtClean="0"/>
              <a:t> devotes one of his</a:t>
            </a:r>
            <a:endParaRPr lang="it-IT"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lstStyle/>
          <a:p>
            <a:r>
              <a:rPr lang="en-US" dirty="0" smtClean="0"/>
              <a:t>Lives of Eminent Philosophers to him (VIII, 51-77). His writings have come down to us mostly in the form of fragments preserved as quotations in the works of these and other ancient authors. Extensive fragments, some of them not previously known, were recently found preserved on a papyrus roll from Egypt in the Strasbourg University library (see Martin and </a:t>
            </a:r>
            <a:r>
              <a:rPr lang="en-US" dirty="0" err="1" smtClean="0"/>
              <a:t>Primavesi</a:t>
            </a:r>
            <a:r>
              <a:rPr lang="en-US" dirty="0" smtClean="0"/>
              <a:t> 1999). The numbering of the fragments in this article follows that of the Diels-</a:t>
            </a:r>
            <a:r>
              <a:rPr lang="en-US" dirty="0" err="1" smtClean="0"/>
              <a:t>Kranz</a:t>
            </a:r>
            <a:r>
              <a:rPr lang="en-US" dirty="0" smtClean="0"/>
              <a:t> edition; the translations are from Kirk, Raven, and Schofield 1983.</a:t>
            </a:r>
            <a:endParaRPr lang="it-IT" dirty="0" smtClean="0"/>
          </a:p>
          <a:p>
            <a:endParaRPr lang="it-IT"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lstStyle/>
          <a:p>
            <a:pPr>
              <a:buNone/>
            </a:pPr>
            <a:r>
              <a:rPr lang="en-US" dirty="0" smtClean="0"/>
              <a:t>On Nature is a bold and ambitious work. It is based on the claim that everything is composed of </a:t>
            </a:r>
            <a:r>
              <a:rPr lang="en-US" dirty="0" smtClean="0">
                <a:solidFill>
                  <a:srgbClr val="FF0000"/>
                </a:solidFill>
              </a:rPr>
              <a:t>four material elements </a:t>
            </a:r>
            <a:r>
              <a:rPr lang="en-US" dirty="0" smtClean="0"/>
              <a:t>(“roots”); these elements are </a:t>
            </a:r>
            <a:r>
              <a:rPr lang="en-US" dirty="0" smtClean="0">
                <a:solidFill>
                  <a:srgbClr val="FF0000"/>
                </a:solidFill>
              </a:rPr>
              <a:t>moved by two opposing forces. </a:t>
            </a:r>
            <a:r>
              <a:rPr lang="en-US" dirty="0" smtClean="0"/>
              <a:t>The elements are fire, air, earth, and water; the forces are Love and Strife. “Air” refers to </a:t>
            </a:r>
            <a:r>
              <a:rPr lang="en-US" dirty="0" err="1" smtClean="0"/>
              <a:t>aither</a:t>
            </a:r>
            <a:r>
              <a:rPr lang="en-US" dirty="0" smtClean="0"/>
              <a:t>, the upper, atmospheric air, rather than the air that we breathe here on earth. Aristotle credits Empedocles with being the first to distinguish clearly these four elements, traditional in Greek physical theory (Aristotle, Met. A4, 985a31-3). These elements and forces are eternal and equally</a:t>
            </a:r>
            <a:endParaRPr lang="it-IT"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lstStyle/>
          <a:p>
            <a:r>
              <a:rPr lang="en-US" dirty="0" smtClean="0"/>
              <a:t>balanced, although the influence of Love and of Strife waxes and wanes (B6 and B17, lines 14-20). Empedocles seems to have Parmenides' arguments in mind when he denies that these elements or forces come to be or pass away. Everything else comes to be and passes away because each is composed of elements that successively combine to form them and separate at their destruction (B 17.26-35).</a:t>
            </a:r>
            <a:endParaRPr lang="it-IT"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285860"/>
          </a:xfrm>
        </p:spPr>
        <p:txBody>
          <a:bodyPr/>
          <a:lstStyle/>
          <a:p>
            <a:r>
              <a:rPr lang="it-IT" dirty="0" smtClean="0"/>
              <a:t>Patricia </a:t>
            </a:r>
            <a:r>
              <a:rPr lang="it-IT" dirty="0" err="1" smtClean="0"/>
              <a:t>Curd</a:t>
            </a:r>
            <a:r>
              <a:rPr lang="it-IT" dirty="0" smtClean="0"/>
              <a:t>:SEP: Anassagora</a:t>
            </a:r>
            <a:br>
              <a:rPr lang="it-IT" dirty="0" smtClean="0"/>
            </a:br>
            <a:r>
              <a:rPr lang="it-IT" sz="2800" dirty="0" smtClean="0">
                <a:hlinkClick r:id="rId3"/>
              </a:rPr>
              <a:t>http://plato.stanford.edu/entries/anaxagoras/</a:t>
            </a:r>
            <a:endParaRPr lang="it-IT" sz="2800" dirty="0"/>
          </a:p>
        </p:txBody>
      </p:sp>
      <p:sp>
        <p:nvSpPr>
          <p:cNvPr id="3" name="Segnaposto contenuto 2"/>
          <p:cNvSpPr>
            <a:spLocks noGrp="1"/>
          </p:cNvSpPr>
          <p:nvPr>
            <p:ph idx="1"/>
          </p:nvPr>
        </p:nvSpPr>
        <p:spPr>
          <a:xfrm>
            <a:off x="0" y="1214422"/>
            <a:ext cx="9144000" cy="5643578"/>
          </a:xfrm>
        </p:spPr>
        <p:txBody>
          <a:bodyPr/>
          <a:lstStyle/>
          <a:p>
            <a:r>
              <a:rPr lang="en-US" dirty="0" smtClean="0"/>
              <a:t>Anaxagoras of </a:t>
            </a:r>
            <a:r>
              <a:rPr lang="en-US" dirty="0" err="1" smtClean="0"/>
              <a:t>Clazomenae</a:t>
            </a:r>
            <a:r>
              <a:rPr lang="en-US" dirty="0" smtClean="0"/>
              <a:t> (a major Greek city of Ionian Asia Minor), a Greek philosopher of the 5</a:t>
            </a:r>
            <a:r>
              <a:rPr lang="en-US" baseline="30000" dirty="0" smtClean="0"/>
              <a:t>th</a:t>
            </a:r>
            <a:r>
              <a:rPr lang="en-US" dirty="0" smtClean="0"/>
              <a:t> century B.C.E. (born ca. 500-480), was the first of the </a:t>
            </a:r>
            <a:r>
              <a:rPr lang="en-US" dirty="0" err="1" smtClean="0"/>
              <a:t>Presocratic</a:t>
            </a:r>
            <a:r>
              <a:rPr lang="en-US" dirty="0" smtClean="0"/>
              <a:t> philosophers to live in Athens. He propounded a physical theory of “everything-in-everything,” and claimed that nous (mind or intellect) was the motive cause of the cosmos. He was the first to give the correct explanation of eclipses, and was both famous and notorious for his</a:t>
            </a:r>
            <a:endParaRPr lang="it-IT"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lstStyle/>
          <a:p>
            <a:r>
              <a:rPr lang="en-US" dirty="0" smtClean="0"/>
              <a:t>scientific theories, including the claims that the sun is a mass of red-hot metal, that the moon is earthy, and that the stars are fiery stones. Anaxagoras maintained that the original state of the cosmos was a mixture of all its ingredients (the basic realities of his system). The ingredients are thoroughly mixed, so that no individual ingredient as such is evident, but the mixture is not entirely uniform or homogeneous. Although every ingredient is ubiquitous, some ingredients are present in higher concentrations than others, and these proportions may also vary from place to</a:t>
            </a:r>
            <a:endParaRPr lang="it-IT"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lstStyle/>
          <a:p>
            <a:r>
              <a:rPr lang="en-US" dirty="0" smtClean="0"/>
              <a:t>place (they do not do so in the original state of the cosmos). The mixture is unlimited in extent, and at some point in time it is set into motion by the action of nous (mind). The mixture begins to rotate around some small point within it, and as the whirling motion proceeds and expands through the mass, the ingredients in the mixture shift and separate out (in terms of relative density) and remix with each other, ultimately producing the cosmos of separate material masses and material objects, with differential properties, that we perceive.</a:t>
            </a:r>
            <a:endParaRPr lang="it-IT" dirty="0" smtClean="0"/>
          </a:p>
          <a:p>
            <a:endParaRPr lang="it-IT"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lstStyle/>
          <a:p>
            <a:r>
              <a:rPr lang="en-US" dirty="0" smtClean="0"/>
              <a:t>Anaxagoras bases his account of the natural world on three principles of metaphysics, all of which can be seen as grounded in these </a:t>
            </a:r>
            <a:r>
              <a:rPr lang="en-US" dirty="0" err="1" smtClean="0"/>
              <a:t>Eleatic</a:t>
            </a:r>
            <a:r>
              <a:rPr lang="en-US" dirty="0" smtClean="0"/>
              <a:t> requirements: No Becoming or Passing-Away, Everything is in Everything, and No Smallest or Largest.</a:t>
            </a:r>
            <a:endParaRPr lang="it-IT"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Atomisti</a:t>
            </a:r>
            <a:endParaRPr lang="it-IT" dirty="0"/>
          </a:p>
        </p:txBody>
      </p:sp>
      <p:sp>
        <p:nvSpPr>
          <p:cNvPr id="3" name="Segnaposto contenuto 2"/>
          <p:cNvSpPr>
            <a:spLocks noGrp="1"/>
          </p:cNvSpPr>
          <p:nvPr>
            <p:ph idx="1"/>
          </p:nvPr>
        </p:nvSpPr>
        <p:spPr/>
        <p:txBody>
          <a:bodyPr/>
          <a:lstStyle/>
          <a:p>
            <a:r>
              <a:rPr lang="it-IT" dirty="0" err="1" smtClean="0"/>
              <a:t>Leucippo</a:t>
            </a:r>
            <a:r>
              <a:rPr lang="it-IT" dirty="0" smtClean="0"/>
              <a:t> di Mileto</a:t>
            </a:r>
          </a:p>
          <a:p>
            <a:r>
              <a:rPr lang="it-IT" dirty="0" smtClean="0"/>
              <a:t>Democrito di </a:t>
            </a:r>
            <a:r>
              <a:rPr lang="it-IT" dirty="0" err="1" smtClean="0"/>
              <a:t>Abdera</a:t>
            </a:r>
            <a:endParaRPr lang="it-IT"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David </a:t>
            </a:r>
            <a:r>
              <a:rPr lang="it-IT" dirty="0" err="1" smtClean="0"/>
              <a:t>Konstan</a:t>
            </a:r>
            <a:r>
              <a:rPr lang="it-IT" dirty="0" smtClean="0"/>
              <a:t>: SEP: </a:t>
            </a:r>
            <a:r>
              <a:rPr lang="it-IT" dirty="0" smtClean="0"/>
              <a:t>Epicuro</a:t>
            </a:r>
            <a:br>
              <a:rPr lang="it-IT" dirty="0" smtClean="0"/>
            </a:br>
            <a:r>
              <a:rPr lang="it-IT" sz="2800" dirty="0" smtClean="0">
                <a:hlinkClick r:id="rId3"/>
              </a:rPr>
              <a:t>http://plato.stanford.edu/entries/epicurus/</a:t>
            </a:r>
            <a:endParaRPr lang="it-IT" sz="2800" dirty="0"/>
          </a:p>
        </p:txBody>
      </p:sp>
      <p:sp>
        <p:nvSpPr>
          <p:cNvPr id="3" name="Segnaposto contenuto 2"/>
          <p:cNvSpPr>
            <a:spLocks noGrp="1"/>
          </p:cNvSpPr>
          <p:nvPr>
            <p:ph idx="1"/>
          </p:nvPr>
        </p:nvSpPr>
        <p:spPr/>
        <p:txBody>
          <a:bodyPr/>
          <a:lstStyle/>
          <a:p>
            <a:r>
              <a:rPr lang="en-US" dirty="0" smtClean="0"/>
              <a:t>The philosophy of Epicurus (341–270 B.C.) was a complete and interdependent system, involving a view of the goal of human life (happiness, resulting from absence of physical pain and mental disturbance), an empiricist theory of knowledge (sensations, including the perception of pleasure and pain, are infallible criteria), a description of nature based on atomistic materialism, and a naturalistic account of evolution, from the formation of the world to the emergence of human societies. Epicurus believed that, on</a:t>
            </a:r>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196752"/>
          </a:xfrm>
        </p:spPr>
        <p:txBody>
          <a:bodyPr/>
          <a:lstStyle/>
          <a:p>
            <a:r>
              <a:rPr lang="it-IT" dirty="0" err="1" smtClean="0"/>
              <a:t>Haas</a:t>
            </a:r>
            <a:r>
              <a:rPr lang="it-IT" dirty="0" smtClean="0"/>
              <a:t> </a:t>
            </a:r>
            <a:r>
              <a:rPr lang="it-IT" dirty="0" smtClean="0"/>
              <a:t>1</a:t>
            </a:r>
            <a:r>
              <a:rPr lang="it-IT" dirty="0" smtClean="0"/>
              <a:t>.La </a:t>
            </a:r>
            <a:r>
              <a:rPr lang="it-IT" dirty="0" smtClean="0"/>
              <a:t>conservazione della sostanza</a:t>
            </a:r>
            <a:endParaRPr lang="it-IT" dirty="0"/>
          </a:p>
        </p:txBody>
      </p:sp>
      <p:sp>
        <p:nvSpPr>
          <p:cNvPr id="3" name="Segnaposto contenuto 2"/>
          <p:cNvSpPr>
            <a:spLocks noGrp="1"/>
          </p:cNvSpPr>
          <p:nvPr>
            <p:ph idx="1"/>
          </p:nvPr>
        </p:nvSpPr>
        <p:spPr>
          <a:xfrm>
            <a:off x="0" y="1268760"/>
            <a:ext cx="9144000" cy="5589240"/>
          </a:xfrm>
        </p:spPr>
        <p:txBody>
          <a:bodyPr/>
          <a:lstStyle/>
          <a:p>
            <a:r>
              <a:rPr lang="it-IT" dirty="0" smtClean="0">
                <a:solidFill>
                  <a:srgbClr val="FF0000"/>
                </a:solidFill>
              </a:rPr>
              <a:t>La ricerca del permanente nel corso dei fenomeni</a:t>
            </a:r>
            <a:r>
              <a:rPr lang="it-IT" dirty="0" smtClean="0"/>
              <a:t>, dell'invariabile fra tutte le variazioni è stato fin dai tempi più antichi un fondamentale problema della filosofia della natura; in tutti i tempi lo sforzo della scienza matematica della natura è stato rivolto a conferire alle sue leggi una maggiore chiarezza e trasparenza attraverso l'individuazione di quelle grandezze che si manifestano come invariabili di fronte a molteplici variazioni di altri valori.</a:t>
            </a:r>
            <a:endParaRPr lang="it-IT"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en-US" dirty="0" smtClean="0"/>
              <a:t>the basis of a radical materialism which dispensed with transcendent entities such as the Platonic Ideas or Forms, he could disprove the possibility of the soul's survival after death, and hence the prospect of punishment in the afterlife. He regarded the unacknowledged fear of death and punishment as the primary cause of anxiety among human beings, and anxiety in turn as the source of extreme and irrational desires. The elimination of the fears and corresponding desires would leave people</a:t>
            </a:r>
            <a:endParaRPr lang="it-IT"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en-US" dirty="0" smtClean="0"/>
              <a:t>free to pursue the pleasures, both physical and mental, to which they are naturally drawn, and to enjoy the peace of mind that is consequent upon their regularly expected and achieved satisfaction. It remained to explain how irrational fears arose in the first place: hence the importance of an account of social evolution. Epicurus was aware that deeply ingrained habits of thought are not easily corrected, and thus he proposed various exercises to assist the novice. His system included advice on the proper</a:t>
            </a:r>
            <a:endParaRPr lang="it-IT"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en-US" dirty="0" smtClean="0"/>
              <a:t>attitude toward politics (avoid it where possible) and the gods (do not imagine that they concern themselves about human beings and their behavior), the role of sex (dubious), marriage (also dubious) and friendship (essential), reflections on the nature of various meteorological and planetary phenomena, about which it was best to keep an open mind in the absence of decisive verification, and explanations of such processes as gravity and magnetism, which posed considerable challenges to the</a:t>
            </a:r>
            <a:endParaRPr lang="it-IT" dirty="0" smtClean="0"/>
          </a:p>
          <a:p>
            <a:endParaRPr lang="it-IT" dirty="0" smtClean="0"/>
          </a:p>
          <a:p>
            <a:endParaRPr lang="it-IT"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en-US" dirty="0" smtClean="0"/>
              <a:t>ingenuity of the earlier atomists. Although the overall structure of Epicureanism was designed to hang together and to serve its principal ethical goals, there was room for a great deal of intriguing philosophical argument concerning every aspect of the system, from the speed of atoms in a void to the origin of optical illusions.</a:t>
            </a:r>
            <a:endParaRPr lang="it-IT" dirty="0" smtClean="0"/>
          </a:p>
          <a:p>
            <a:endParaRPr lang="it-IT"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571480"/>
          </a:xfrm>
        </p:spPr>
        <p:txBody>
          <a:bodyPr/>
          <a:lstStyle/>
          <a:p>
            <a:r>
              <a:rPr lang="it-IT" dirty="0" smtClean="0"/>
              <a:t>Epicuro:</a:t>
            </a:r>
            <a:r>
              <a:rPr lang="it-IT" dirty="0" smtClean="0"/>
              <a:t> </a:t>
            </a:r>
            <a:r>
              <a:rPr lang="it-IT" dirty="0" smtClean="0"/>
              <a:t>Epistola ad Erodoto</a:t>
            </a:r>
            <a:endParaRPr lang="it-IT" dirty="0"/>
          </a:p>
        </p:txBody>
      </p:sp>
      <p:sp>
        <p:nvSpPr>
          <p:cNvPr id="3" name="Segnaposto contenuto 2"/>
          <p:cNvSpPr>
            <a:spLocks noGrp="1"/>
          </p:cNvSpPr>
          <p:nvPr>
            <p:ph idx="1"/>
          </p:nvPr>
        </p:nvSpPr>
        <p:spPr>
          <a:xfrm>
            <a:off x="0" y="500042"/>
            <a:ext cx="9144000" cy="6357958"/>
          </a:xfrm>
        </p:spPr>
        <p:txBody>
          <a:bodyPr/>
          <a:lstStyle/>
          <a:p>
            <a:r>
              <a:rPr lang="it-IT" dirty="0" smtClean="0"/>
              <a:t>Ed ora, secondo queste norme, dobbiamo procedere a considerare le verità che non cadono sotto i sensi. Ed anzitutto, che </a:t>
            </a:r>
            <a:r>
              <a:rPr lang="it-IT" dirty="0" smtClean="0">
                <a:solidFill>
                  <a:srgbClr val="FF0000"/>
                </a:solidFill>
              </a:rPr>
              <a:t>nulla s'origina dal nulla; perché ogni cosa nasce-rebbe da qualsiasi cosa</a:t>
            </a:r>
            <a:r>
              <a:rPr lang="it-IT" dirty="0" smtClean="0"/>
              <a:t>, senza bisogno di alcun seme generatore. E </a:t>
            </a:r>
            <a:r>
              <a:rPr lang="it-IT" dirty="0" smtClean="0">
                <a:solidFill>
                  <a:srgbClr val="FF0000"/>
                </a:solidFill>
              </a:rPr>
              <a:t>se ciò che dispare si dissolvesse nel nulla, tutte le cose sareb-bero ormai perite</a:t>
            </a:r>
            <a:r>
              <a:rPr lang="it-IT" dirty="0" smtClean="0"/>
              <a:t>, perché, nelle singole dis-soluzioni si sarebbe ridotta al nulla la mate-ria che le costituiva.... </a:t>
            </a:r>
            <a:r>
              <a:rPr lang="it-IT" dirty="0" smtClean="0">
                <a:solidFill>
                  <a:srgbClr val="FF0000"/>
                </a:solidFill>
              </a:rPr>
              <a:t>Gli atomi poi, sono in continuo moto sempre </a:t>
            </a:r>
            <a:r>
              <a:rPr lang="it-IT" dirty="0" smtClean="0"/>
              <a:t>(e gli uni cadono per-pendicolarmente, gli altri declinano sponta-neamente dal moto retto, gli altri rimbalzano</a:t>
            </a:r>
          </a:p>
          <a:p>
            <a:endParaRPr lang="it-IT"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lstStyle/>
          <a:p>
            <a:pPr>
              <a:buNone/>
            </a:pPr>
            <a:r>
              <a:rPr lang="it-IT" dirty="0" smtClean="0"/>
              <a:t>per l'urto; di questi poi gli uni nel loro moto) divergono lontani fra loro, gli altri trattengo-no questo stesso rimbalzo, quando siano re-spinti dagli atomi che ad essi s'intrecciano, o quando sono contenuti da altri atomi fra loro intrecciati. E questo avviene, perché il vuoto che separa gli atomi gli uni dagli altri, non può, per la sua propria natura, opporre ostacolo alla loro caduta: e d'altra parte la loro insita solidità e durezza fa che urtati rimbalzino, finché l'intreccio atomico non li respinge indietro dal rimbalzo. </a:t>
            </a:r>
            <a:r>
              <a:rPr lang="it-IT" dirty="0" smtClean="0">
                <a:solidFill>
                  <a:srgbClr val="FF0000"/>
                </a:solidFill>
              </a:rPr>
              <a:t>Questi moti poi avvengono </a:t>
            </a:r>
            <a:r>
              <a:rPr lang="it-IT" dirty="0" err="1" smtClean="0">
                <a:solidFill>
                  <a:srgbClr val="FF0000"/>
                </a:solidFill>
              </a:rPr>
              <a:t>ab</a:t>
            </a:r>
            <a:r>
              <a:rPr lang="it-IT" dirty="0" smtClean="0">
                <a:solidFill>
                  <a:srgbClr val="FF0000"/>
                </a:solidFill>
              </a:rPr>
              <a:t> </a:t>
            </a:r>
            <a:r>
              <a:rPr lang="it-IT" dirty="0" err="1" smtClean="0">
                <a:solidFill>
                  <a:srgbClr val="FF0000"/>
                </a:solidFill>
              </a:rPr>
              <a:t>aeterno</a:t>
            </a:r>
            <a:r>
              <a:rPr lang="it-IT" dirty="0" smtClean="0">
                <a:solidFill>
                  <a:srgbClr val="FF0000"/>
                </a:solidFill>
              </a:rPr>
              <a:t>, perché eterni so-no gli atomi ed il vuoto</a:t>
            </a:r>
            <a:r>
              <a:rPr lang="it-IT" dirty="0" smtClean="0"/>
              <a:t>. </a:t>
            </a:r>
          </a:p>
          <a:p>
            <a:endParaRPr lang="it-IT"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857364"/>
          </a:xfrm>
        </p:spPr>
        <p:txBody>
          <a:bodyPr/>
          <a:lstStyle/>
          <a:p>
            <a:r>
              <a:rPr lang="it-IT" dirty="0" smtClean="0"/>
              <a:t>Tito Lucrezio Caro</a:t>
            </a:r>
            <a:br>
              <a:rPr lang="it-IT" dirty="0" smtClean="0"/>
            </a:br>
            <a:r>
              <a:rPr lang="it-IT" dirty="0" smtClean="0"/>
              <a:t>Campania,c.99 </a:t>
            </a:r>
            <a:r>
              <a:rPr lang="it-IT" dirty="0" err="1" smtClean="0"/>
              <a:t>a.C</a:t>
            </a:r>
            <a:r>
              <a:rPr lang="it-IT" dirty="0" smtClean="0"/>
              <a:t>;Roma,c.55 </a:t>
            </a:r>
            <a:r>
              <a:rPr lang="it-IT" dirty="0" err="1" smtClean="0"/>
              <a:t>a.C</a:t>
            </a:r>
            <a:endParaRPr lang="it-IT" dirty="0"/>
          </a:p>
        </p:txBody>
      </p:sp>
      <p:sp>
        <p:nvSpPr>
          <p:cNvPr id="3" name="Segnaposto contenuto 2"/>
          <p:cNvSpPr>
            <a:spLocks noGrp="1"/>
          </p:cNvSpPr>
          <p:nvPr>
            <p:ph idx="1"/>
          </p:nvPr>
        </p:nvSpPr>
        <p:spPr>
          <a:xfrm>
            <a:off x="0" y="2000240"/>
            <a:ext cx="3929058" cy="4857760"/>
          </a:xfrm>
        </p:spPr>
        <p:txBody>
          <a:bodyPr/>
          <a:lstStyle/>
          <a:p>
            <a:r>
              <a:rPr lang="it-IT" dirty="0" smtClean="0">
                <a:hlinkClick r:id="rId3" action="ppaction://hlinkfile"/>
              </a:rPr>
              <a:t>De Rerum Natura</a:t>
            </a:r>
            <a:endParaRPr lang="it-IT" dirty="0" smtClean="0"/>
          </a:p>
          <a:p>
            <a:endParaRPr lang="it-IT" dirty="0"/>
          </a:p>
        </p:txBody>
      </p:sp>
      <p:pic>
        <p:nvPicPr>
          <p:cNvPr id="5122" name="Picture 2"/>
          <p:cNvPicPr>
            <a:picLocks noChangeAspect="1" noChangeArrowheads="1"/>
          </p:cNvPicPr>
          <p:nvPr/>
        </p:nvPicPr>
        <p:blipFill>
          <a:blip r:embed="rId4" cstate="print"/>
          <a:srcRect/>
          <a:stretch>
            <a:fillRect/>
          </a:stretch>
        </p:blipFill>
        <p:spPr bwMode="auto">
          <a:xfrm>
            <a:off x="6858016" y="2285992"/>
            <a:ext cx="1905000" cy="2962275"/>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4214810" y="2643182"/>
            <a:ext cx="1905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0" y="0"/>
            <a:ext cx="9144000" cy="765175"/>
          </a:xfrm>
        </p:spPr>
        <p:txBody>
          <a:bodyPr/>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mtClean="0"/>
              <a:t>Hero of Alexandria (c.10–70 CE) </a:t>
            </a:r>
          </a:p>
        </p:txBody>
      </p:sp>
      <p:pic>
        <p:nvPicPr>
          <p:cNvPr id="12291" name="Picture 2"/>
          <p:cNvPicPr>
            <a:picLocks noChangeAspect="1" noChangeArrowheads="1"/>
          </p:cNvPicPr>
          <p:nvPr/>
        </p:nvPicPr>
        <p:blipFill>
          <a:blip r:embed="rId3" cstate="print"/>
          <a:srcRect/>
          <a:stretch>
            <a:fillRect/>
          </a:stretch>
        </p:blipFill>
        <p:spPr bwMode="auto">
          <a:xfrm>
            <a:off x="0" y="1628775"/>
            <a:ext cx="3635375" cy="4891088"/>
          </a:xfrm>
          <a:prstGeom prst="rect">
            <a:avLst/>
          </a:prstGeom>
          <a:noFill/>
          <a:ln w="9525">
            <a:noFill/>
            <a:round/>
            <a:headEnd/>
            <a:tailEnd/>
          </a:ln>
        </p:spPr>
      </p:pic>
      <p:sp>
        <p:nvSpPr>
          <p:cNvPr id="12292" name="Text Box 3"/>
          <p:cNvSpPr txBox="1">
            <a:spLocks noChangeArrowheads="1"/>
          </p:cNvSpPr>
          <p:nvPr/>
        </p:nvSpPr>
        <p:spPr bwMode="auto">
          <a:xfrm>
            <a:off x="3779838" y="836613"/>
            <a:ext cx="5364162" cy="2836862"/>
          </a:xfrm>
          <a:prstGeom prst="rect">
            <a:avLst/>
          </a:prstGeom>
          <a:noFill/>
          <a:ln w="9525">
            <a:noFill/>
            <a:round/>
            <a:headEnd/>
            <a:tailEnd/>
          </a:ln>
        </p:spPr>
        <p:txBody>
          <a:bodyPr lIns="90000" tIns="46800" rIns="90000" bIns="46800">
            <a:spAutoFit/>
          </a:bodyPr>
          <a:lstStyle/>
          <a:p>
            <a:pPr>
              <a:lnSpc>
                <a:spcPct val="100000"/>
              </a:lnSpc>
              <a:buClr>
                <a:srgbClr val="FFFFFF"/>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a:solidFill>
                  <a:srgbClr val="FFFFFF"/>
                </a:solidFill>
                <a:latin typeface="Times New Roman" pitchFamily="18" charset="0"/>
              </a:rPr>
              <a:t>Hero was using, perhaps for the first time, a minimum principle in his derivation (</a:t>
            </a:r>
            <a:r>
              <a:rPr lang="en-GB" sz="3600" b="1">
                <a:solidFill>
                  <a:srgbClr val="FF0000"/>
                </a:solidFill>
                <a:latin typeface="Times New Roman" pitchFamily="18" charset="0"/>
              </a:rPr>
              <a:t>the principle of minimum distance</a:t>
            </a:r>
            <a:r>
              <a:rPr lang="en-GB" sz="3600" b="1">
                <a:solidFill>
                  <a:srgbClr val="FFFFFF"/>
                </a:solidFill>
                <a:latin typeface="Times New Roman" pitchFamily="18" charset="0"/>
              </a:rPr>
              <a:t>)</a:t>
            </a:r>
            <a:r>
              <a:rPr lang="ar-SA" sz="3600" b="1">
                <a:solidFill>
                  <a:srgbClr val="FFFFFF"/>
                </a:solidFill>
                <a:latin typeface="Times New Roman" pitchFamily="18" charset="0"/>
                <a:cs typeface="Times New Roman" pitchFamily="18" charset="0"/>
              </a:rPr>
              <a:t>‏</a:t>
            </a:r>
            <a:endParaRPr lang="en-GB" sz="3600" b="1">
              <a:solidFill>
                <a:srgbClr val="FFFFFF"/>
              </a:solidFill>
              <a:latin typeface="Times New Roman" pitchFamily="18" charset="0"/>
            </a:endParaRPr>
          </a:p>
        </p:txBody>
      </p:sp>
      <p:pic>
        <p:nvPicPr>
          <p:cNvPr id="12293" name="Picture 4"/>
          <p:cNvPicPr>
            <a:picLocks noChangeAspect="1" noChangeArrowheads="1"/>
          </p:cNvPicPr>
          <p:nvPr/>
        </p:nvPicPr>
        <p:blipFill>
          <a:blip r:embed="rId4" cstate="print"/>
          <a:srcRect/>
          <a:stretch>
            <a:fillRect/>
          </a:stretch>
        </p:blipFill>
        <p:spPr bwMode="auto">
          <a:xfrm>
            <a:off x="3851275" y="3716338"/>
            <a:ext cx="5292725" cy="28511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Antykitera</a:t>
            </a:r>
            <a:endParaRPr lang="it-IT" dirty="0"/>
          </a:p>
        </p:txBody>
      </p:sp>
      <p:sp>
        <p:nvSpPr>
          <p:cNvPr id="3" name="Segnaposto contenuto 2"/>
          <p:cNvSpPr>
            <a:spLocks noGrp="1"/>
          </p:cNvSpPr>
          <p:nvPr>
            <p:ph idx="1"/>
          </p:nvPr>
        </p:nvSpPr>
        <p:spPr/>
        <p:txBody>
          <a:bodyPr/>
          <a:lstStyle/>
          <a:p>
            <a:r>
              <a:rPr lang="it-IT" dirty="0" smtClean="0">
                <a:hlinkClick r:id="rId3"/>
              </a:rPr>
              <a:t>http://</a:t>
            </a:r>
            <a:r>
              <a:rPr lang="it-IT" dirty="0" smtClean="0">
                <a:hlinkClick r:id="rId3"/>
              </a:rPr>
              <a:t>www.nature.com/nature/journal/v444/n7119/full/nature05357.html</a:t>
            </a:r>
            <a:endParaRPr lang="it-IT" dirty="0" smtClean="0"/>
          </a:p>
          <a:p>
            <a:r>
              <a:rPr lang="it-IT" dirty="0" smtClean="0">
                <a:hlinkClick r:id="rId4"/>
              </a:rPr>
              <a:t>http://www.nature.com/nature/</a:t>
            </a:r>
            <a:r>
              <a:rPr lang="it-IT" dirty="0" err="1" smtClean="0">
                <a:hlinkClick r:id="rId4"/>
              </a:rPr>
              <a:t>videoarchive</a:t>
            </a:r>
            <a:r>
              <a:rPr lang="it-IT" dirty="0" smtClean="0">
                <a:hlinkClick r:id="rId4"/>
              </a:rPr>
              <a:t>/</a:t>
            </a:r>
            <a:r>
              <a:rPr lang="it-IT" dirty="0" err="1" smtClean="0">
                <a:hlinkClick r:id="rId4"/>
              </a:rPr>
              <a:t>antikythera</a:t>
            </a:r>
            <a:r>
              <a:rPr lang="it-IT" dirty="0" smtClean="0">
                <a:hlinkClick r:id="rId4"/>
              </a:rPr>
              <a:t>/</a:t>
            </a:r>
            <a:endParaRPr lang="it-IT" dirty="0" smtClean="0"/>
          </a:p>
          <a:p>
            <a:endParaRPr lang="it-IT"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571480"/>
          </a:xfrm>
        </p:spPr>
        <p:txBody>
          <a:bodyPr/>
          <a:lstStyle/>
          <a:p>
            <a:r>
              <a:rPr lang="it-IT" dirty="0" smtClean="0"/>
              <a:t>Riassumendo</a:t>
            </a:r>
            <a:endParaRPr lang="it-IT" dirty="0"/>
          </a:p>
        </p:txBody>
      </p:sp>
      <p:sp>
        <p:nvSpPr>
          <p:cNvPr id="3" name="Segnaposto contenuto 2"/>
          <p:cNvSpPr>
            <a:spLocks noGrp="1"/>
          </p:cNvSpPr>
          <p:nvPr>
            <p:ph idx="1"/>
          </p:nvPr>
        </p:nvSpPr>
        <p:spPr>
          <a:xfrm>
            <a:off x="0" y="500042"/>
            <a:ext cx="9144000" cy="6357958"/>
          </a:xfrm>
        </p:spPr>
        <p:txBody>
          <a:bodyPr/>
          <a:lstStyle/>
          <a:p>
            <a:r>
              <a:rPr lang="it-IT" dirty="0" smtClean="0"/>
              <a:t>Esistono frammenti e commenti sui presocratici, in particolare sull’ex e ad</a:t>
            </a:r>
          </a:p>
          <a:p>
            <a:r>
              <a:rPr lang="it-IT" dirty="0" smtClean="0"/>
              <a:t>Storici </a:t>
            </a:r>
            <a:r>
              <a:rPr lang="it-IT" dirty="0" smtClean="0"/>
              <a:t>della filosofia e della scienza contemporanei approfondiscono l’analisi delle fonti</a:t>
            </a:r>
          </a:p>
          <a:p>
            <a:r>
              <a:rPr lang="it-IT" dirty="0" smtClean="0"/>
              <a:t>Tutti gli studiosi concordano sulla presenza di una discontinuità e sull’influenza decisiva per l’evoluzione della filosofia e della scienza occidentale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lstStyle/>
          <a:p>
            <a:r>
              <a:rPr lang="it-IT" dirty="0" smtClean="0"/>
              <a:t>La ricerca filosofica e quella delle scienze esatte, miranti a questi traguardi, hanno tramandato, come risultato comune, i due principi che oggi costituiscono il fondamento delle scienze della natura: la tesi della </a:t>
            </a:r>
            <a:r>
              <a:rPr lang="it-IT" dirty="0" smtClean="0">
                <a:solidFill>
                  <a:srgbClr val="FF0000"/>
                </a:solidFill>
              </a:rPr>
              <a:t>conservazione della materia</a:t>
            </a:r>
            <a:r>
              <a:rPr lang="it-IT" dirty="0" smtClean="0"/>
              <a:t>, quale principio fondamentale della chimica, e la tesi della </a:t>
            </a:r>
            <a:r>
              <a:rPr lang="it-IT" dirty="0" smtClean="0">
                <a:solidFill>
                  <a:srgbClr val="FF0000"/>
                </a:solidFill>
              </a:rPr>
              <a:t>conservazione dell'energia </a:t>
            </a:r>
            <a:r>
              <a:rPr lang="it-IT" dirty="0" smtClean="0"/>
              <a:t>come legge fondamentale della fisica.</a:t>
            </a:r>
          </a:p>
          <a:p>
            <a:endParaRPr lang="it-IT"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lstStyle/>
          <a:p>
            <a:r>
              <a:rPr lang="it-IT" dirty="0" smtClean="0"/>
              <a:t>Nel ‘900 importanti filosofi e scienziati prendono posizione sulle origini della filosofia e della scienza  greca:</a:t>
            </a:r>
          </a:p>
          <a:p>
            <a:pPr lvl="1"/>
            <a:r>
              <a:rPr lang="it-IT" dirty="0" smtClean="0"/>
              <a:t> favorevoli all’ ”essere” (</a:t>
            </a:r>
            <a:r>
              <a:rPr lang="it-IT" dirty="0" err="1" smtClean="0"/>
              <a:t>Meyerson</a:t>
            </a:r>
            <a:r>
              <a:rPr lang="it-IT" dirty="0" smtClean="0"/>
              <a:t>)</a:t>
            </a:r>
          </a:p>
          <a:p>
            <a:pPr lvl="1"/>
            <a:r>
              <a:rPr lang="it-IT" dirty="0" smtClean="0"/>
              <a:t>favorevoli al “divenire” (</a:t>
            </a:r>
            <a:r>
              <a:rPr lang="it-IT" dirty="0" err="1" smtClean="0"/>
              <a:t>Prigogine</a:t>
            </a:r>
            <a:r>
              <a:rPr lang="it-IT" dirty="0" smtClean="0"/>
              <a:t>)</a:t>
            </a:r>
          </a:p>
          <a:p>
            <a:pPr lvl="1"/>
            <a:r>
              <a:rPr lang="it-IT" dirty="0" smtClean="0"/>
              <a:t>favorevoli ad una sintesi tra “essere” e “divenire” (costanza nel cambiamento)</a:t>
            </a:r>
          </a:p>
          <a:p>
            <a:r>
              <a:rPr lang="it-IT" dirty="0" err="1" smtClean="0"/>
              <a:t>Haas</a:t>
            </a:r>
            <a:r>
              <a:rPr lang="it-IT" dirty="0" smtClean="0"/>
              <a:t> lega la filosofia presocratica (ex nihilo, ad </a:t>
            </a:r>
            <a:r>
              <a:rPr lang="it-IT" dirty="0" err="1" smtClean="0"/>
              <a:t>nihilum</a:t>
            </a:r>
            <a:r>
              <a:rPr lang="it-IT" dirty="0" smtClean="0"/>
              <a:t>) alle origini del principio di conservazione dell’energia</a:t>
            </a:r>
          </a:p>
          <a:p>
            <a:r>
              <a:rPr lang="it-IT" dirty="0" err="1" smtClean="0"/>
              <a:t>Planck</a:t>
            </a:r>
            <a:r>
              <a:rPr lang="it-IT" dirty="0" smtClean="0"/>
              <a:t> ne mostra l’importanza per la dimostrazione del PCE (lavoro)</a:t>
            </a:r>
          </a:p>
          <a:p>
            <a:endParaRPr lang="it-IT" dirty="0" smtClean="0"/>
          </a:p>
          <a:p>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lstStyle/>
          <a:p>
            <a:r>
              <a:rPr lang="it-IT" dirty="0" smtClean="0"/>
              <a:t>Nell'idea ancora indefinita della conserva-zione della sostanza risiede la comune origi-ne di entrambe le leggi. Ma come </a:t>
            </a:r>
            <a:r>
              <a:rPr lang="it-IT" dirty="0" smtClean="0">
                <a:solidFill>
                  <a:srgbClr val="FF0000"/>
                </a:solidFill>
              </a:rPr>
              <a:t>nei tempi più remoti la materia appariva,</a:t>
            </a:r>
            <a:r>
              <a:rPr lang="it-IT" dirty="0" smtClean="0"/>
              <a:t> quasi senza eccezioni, </a:t>
            </a:r>
            <a:r>
              <a:rPr lang="it-IT" dirty="0" smtClean="0">
                <a:solidFill>
                  <a:srgbClr val="FF0000"/>
                </a:solidFill>
              </a:rPr>
              <a:t>come la sostanza </a:t>
            </a:r>
            <a:r>
              <a:rPr lang="it-IT" dirty="0" smtClean="0"/>
              <a:t>mentre </a:t>
            </a:r>
            <a:r>
              <a:rPr lang="it-IT" dirty="0" smtClean="0">
                <a:solidFill>
                  <a:srgbClr val="FF0000"/>
                </a:solidFill>
              </a:rPr>
              <a:t>l'ener-gia</a:t>
            </a:r>
            <a:r>
              <a:rPr lang="it-IT" dirty="0" smtClean="0"/>
              <a:t>, sotto la forma di movimento o di facoltà d'azione appariva solo </a:t>
            </a:r>
            <a:r>
              <a:rPr lang="it-IT" dirty="0" smtClean="0">
                <a:solidFill>
                  <a:srgbClr val="FF0000"/>
                </a:solidFill>
              </a:rPr>
              <a:t>come stato della so-stanza</a:t>
            </a:r>
            <a:r>
              <a:rPr lang="it-IT" dirty="0" smtClean="0"/>
              <a:t>, così cominciò dapprima a sviluppar-si il principio della costanza della materia, dal quale solo più tardi venne a poco a poco germogliando quello della costanza dell'e-nergia. Pertanto nello sviluppo originario della tesi della conservazione della materia si ritrovano i primi inizi dell'energetica</a:t>
            </a:r>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lstStyle/>
          <a:p>
            <a:r>
              <a:rPr lang="it-IT" dirty="0" smtClean="0"/>
              <a:t>Il concetto della costanza della materia appare già con grande evidenza nella filosofia greca. </a:t>
            </a:r>
            <a:r>
              <a:rPr lang="it-IT" dirty="0" smtClean="0">
                <a:solidFill>
                  <a:srgbClr val="FF0000"/>
                </a:solidFill>
              </a:rPr>
              <a:t>Che una quantità materiale possa sorgere dal nulla appariva agli Ellenici così impensabile che gli stessi pensatori, i quali, come Platone, ammettevano un inizio del mondo, parlavano di continuo di un Ordinatore ma mai di un Creatore della materia</a:t>
            </a:r>
            <a:r>
              <a:rPr lang="it-IT" dirty="0" smtClean="0"/>
              <a:t>. Ma anche in numerose asserzioni di antichi filosofi appare chiaramente evidente l'idea della conservazione della sostanza. </a:t>
            </a:r>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lstStyle/>
          <a:p>
            <a:r>
              <a:rPr lang="it-IT" dirty="0" smtClean="0"/>
              <a:t>Essa raggiunse un'importanza basilare già nella dottrina della scuola eleatica; così </a:t>
            </a:r>
            <a:r>
              <a:rPr lang="it-IT" dirty="0" err="1" smtClean="0">
                <a:solidFill>
                  <a:srgbClr val="FF0000"/>
                </a:solidFill>
              </a:rPr>
              <a:t>Melisso</a:t>
            </a:r>
            <a:r>
              <a:rPr lang="it-IT" dirty="0" smtClean="0"/>
              <a:t> esprime la convinzione che dal non-esistente non possa derivare nulla e perciò "ciò che era, è sempre stato e sempre sarà"</a:t>
            </a:r>
            <a:r>
              <a:rPr lang="it-IT" dirty="0" smtClean="0">
                <a:hlinkClick r:id="rId3"/>
              </a:rPr>
              <a:t>[1]</a:t>
            </a:r>
            <a:r>
              <a:rPr lang="it-IT" dirty="0" smtClean="0"/>
              <a:t> .</a:t>
            </a:r>
          </a:p>
          <a:p>
            <a:r>
              <a:rPr lang="it-IT" dirty="0" smtClean="0"/>
              <a:t>[1] </a:t>
            </a:r>
            <a:r>
              <a:rPr lang="it-IT" dirty="0" err="1" smtClean="0"/>
              <a:t>Fragm</a:t>
            </a:r>
            <a:r>
              <a:rPr lang="it-IT" dirty="0" smtClean="0"/>
              <a:t>. 1, ed. </a:t>
            </a:r>
            <a:r>
              <a:rPr lang="it-IT" dirty="0" err="1" smtClean="0"/>
              <a:t>Diels</a:t>
            </a:r>
            <a:r>
              <a:rPr lang="it-IT" dirty="0" smtClean="0"/>
              <a:t>: </a:t>
            </a:r>
            <a:r>
              <a:rPr lang="it-IT" dirty="0" smtClean="0">
                <a:solidFill>
                  <a:srgbClr val="FF0000"/>
                </a:solidFill>
              </a:rPr>
              <a:t>"Sempre era ciò che era e sempre sarà. Infatti se esso fosse nato, allora dovrebbe esserci necessariamente il nulla prima del nascere. Se invece non c'era nulla, allora in nessun modo dovrebbe nascere qualcosa dal nulla." </a:t>
            </a:r>
            <a:r>
              <a:rPr lang="it-IT" dirty="0" smtClean="0"/>
              <a:t>[in greco nel testo].</a:t>
            </a:r>
            <a:endParaRPr lang="it-IT"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avia">
  <a:themeElements>
    <a:clrScheme name="m) 23 settembre 99 Pavia 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 23 settembre 99 Pavia 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 23 settembre 99 Pavia 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 23 settembre 99 Pavia 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 23 settembre 99 Pavia 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 23 settembre 99 Pavia 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 23 settembre 99 Pavia 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 23 settembre 99 Pavia 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 23 settembre 99 Pavia 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Pavia</Template>
  <TotalTime>14879</TotalTime>
  <Words>3786</Words>
  <Application>Microsoft Office PowerPoint</Application>
  <PresentationFormat>Presentazione su schermo (4:3)</PresentationFormat>
  <Paragraphs>190</Paragraphs>
  <Slides>60</Slides>
  <Notes>60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60</vt:i4>
      </vt:variant>
    </vt:vector>
  </HeadingPairs>
  <TitlesOfParts>
    <vt:vector size="62" baseType="lpstr">
      <vt:lpstr>Pavia</vt:lpstr>
      <vt:lpstr>Acrobat Document</vt:lpstr>
      <vt:lpstr>“Niente si crea e niente si distrugge”</vt:lpstr>
      <vt:lpstr>Diapositiva 2</vt:lpstr>
      <vt:lpstr>Mayer 1843</vt:lpstr>
      <vt:lpstr>Planck 1887</vt:lpstr>
      <vt:lpstr>Haas 1.La conservazione della sostanza</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2. la conservazione della forza di movimento </vt:lpstr>
      <vt:lpstr>Diapositiva 17</vt:lpstr>
      <vt:lpstr>Fonti</vt:lpstr>
      <vt:lpstr>Bibliografia</vt:lpstr>
      <vt:lpstr>Patricia Curd: Presocratic Philosophy (SEP) http://plato.stanford.edu/entries/presocratics/</vt:lpstr>
      <vt:lpstr>Diapositiva 21</vt:lpstr>
      <vt:lpstr>Diapositiva 22</vt:lpstr>
      <vt:lpstr>Diapositiva 23</vt:lpstr>
      <vt:lpstr>Graph</vt:lpstr>
      <vt:lpstr>Il mondo poetico-magico-religioso</vt:lpstr>
      <vt:lpstr>Esiodo (8°-7°secolo): Teogonia:</vt:lpstr>
      <vt:lpstr>Diapositiva 27</vt:lpstr>
      <vt:lpstr>Monisti, Divenire/Essere, Pluralisti</vt:lpstr>
      <vt:lpstr>Filosofia della Natura presocratica</vt:lpstr>
      <vt:lpstr>Talete da Mileto (625/4 – 547/6 a.C)</vt:lpstr>
      <vt:lpstr>Anassimandro Mileto, 610 a.C. circa – 546 a.C.</vt:lpstr>
      <vt:lpstr>AnassimeneMileto, circa 586 a.C. – 528 a.C.</vt:lpstr>
      <vt:lpstr>Eraclito (Efeso) 6°-5° secolo</vt:lpstr>
      <vt:lpstr>Eleatici</vt:lpstr>
      <vt:lpstr>John Palmer: SEP: Parmenides http://plato.stanford.edu/entries/parmenides/</vt:lpstr>
      <vt:lpstr>Diapositiva 36</vt:lpstr>
      <vt:lpstr>Diapositiva 37</vt:lpstr>
      <vt:lpstr>Diapositiva 38</vt:lpstr>
      <vt:lpstr>Pitagorici</vt:lpstr>
      <vt:lpstr>Richard Parry:SEP:Empedocles http://plato.stanford.edu/entries/empedocles/</vt:lpstr>
      <vt:lpstr>Diapositiva 41</vt:lpstr>
      <vt:lpstr>Diapositiva 42</vt:lpstr>
      <vt:lpstr>Diapositiva 43</vt:lpstr>
      <vt:lpstr>Patricia Curd:SEP: Anassagora http://plato.stanford.edu/entries/anaxagoras/</vt:lpstr>
      <vt:lpstr>Diapositiva 45</vt:lpstr>
      <vt:lpstr>Diapositiva 46</vt:lpstr>
      <vt:lpstr>Diapositiva 47</vt:lpstr>
      <vt:lpstr>Atomisti</vt:lpstr>
      <vt:lpstr>David Konstan: SEP: Epicuro http://plato.stanford.edu/entries/epicurus/</vt:lpstr>
      <vt:lpstr>Diapositiva 50</vt:lpstr>
      <vt:lpstr>Diapositiva 51</vt:lpstr>
      <vt:lpstr>Diapositiva 52</vt:lpstr>
      <vt:lpstr>Diapositiva 53</vt:lpstr>
      <vt:lpstr>Epicuro: Epistola ad Erodoto</vt:lpstr>
      <vt:lpstr>Diapositiva 55</vt:lpstr>
      <vt:lpstr>Tito Lucrezio Caro Campania,c.99 a.C;Roma,c.55 a.C</vt:lpstr>
      <vt:lpstr>Hero of Alexandria (c.10–70 CE) </vt:lpstr>
      <vt:lpstr>Antykitera</vt:lpstr>
      <vt:lpstr>Riassumendo</vt:lpstr>
      <vt:lpstr>Diapositiva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Niente si crea e niente si distrugge</dc:title>
  <dc:creator>Fabio</dc:creator>
  <cp:lastModifiedBy>Fabio</cp:lastModifiedBy>
  <cp:revision>44</cp:revision>
  <dcterms:created xsi:type="dcterms:W3CDTF">2010-02-27T09:46:27Z</dcterms:created>
  <dcterms:modified xsi:type="dcterms:W3CDTF">2011-10-12T11:36:58Z</dcterms:modified>
</cp:coreProperties>
</file>