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sldIdLst>
    <p:sldId id="256" r:id="rId2"/>
    <p:sldId id="276" r:id="rId3"/>
    <p:sldId id="277" r:id="rId4"/>
    <p:sldId id="278" r:id="rId5"/>
    <p:sldId id="257" r:id="rId6"/>
    <p:sldId id="258" r:id="rId7"/>
    <p:sldId id="259" r:id="rId8"/>
    <p:sldId id="260" r:id="rId9"/>
    <p:sldId id="273" r:id="rId10"/>
    <p:sldId id="261" r:id="rId11"/>
    <p:sldId id="262" r:id="rId12"/>
    <p:sldId id="263" r:id="rId13"/>
    <p:sldId id="264" r:id="rId14"/>
    <p:sldId id="274" r:id="rId15"/>
    <p:sldId id="265" r:id="rId16"/>
    <p:sldId id="266" r:id="rId17"/>
    <p:sldId id="267" r:id="rId18"/>
    <p:sldId id="268" r:id="rId19"/>
    <p:sldId id="275" r:id="rId20"/>
    <p:sldId id="269" r:id="rId21"/>
    <p:sldId id="270" r:id="rId22"/>
    <p:sldId id="271" r:id="rId23"/>
    <p:sldId id="272" r:id="rId24"/>
    <p:sldId id="281" r:id="rId25"/>
  </p:sldIdLst>
  <p:sldSz cx="9144000" cy="6858000" type="screen4x3"/>
  <p:notesSz cx="6858000" cy="9144000"/>
  <p:defaultTextStyle>
    <a:defPPr>
      <a:defRPr lang="it-IT"/>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20" y="-9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940C4D-CABE-4958-B89B-E7392B1E4273}" type="datetimeFigureOut">
              <a:rPr lang="it-IT" smtClean="0"/>
              <a:t>12/10/2011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813204-0ADE-4476-BEBE-3113A74F2755}"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17</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18</a:t>
            </a:fld>
            <a:endParaRPr lang="it-I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19</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2</a:t>
            </a:fld>
            <a:endParaRPr 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20</a:t>
            </a:fld>
            <a:endParaRPr lang="it-IT"/>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21</a:t>
            </a:fld>
            <a:endParaRPr lang="it-IT"/>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22</a:t>
            </a:fld>
            <a:endParaRPr lang="it-IT"/>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23</a:t>
            </a:fld>
            <a:endParaRPr 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B50956C1-49EE-49D8-9450-54F937D8FE28}" type="slidenum">
              <a:rPr lang="it-IT" smtClean="0"/>
              <a:pPr/>
              <a:t>24</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8A813204-0ADE-4476-BEBE-3113A74F2755}" type="slidenum">
              <a:rPr lang="it-IT" smtClean="0"/>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EC043797-CEAD-4855-BDCD-8254A8198206}" type="slidenum">
              <a:rPr lang="en-US"/>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677621C6-15CF-43E7-9045-45D18DA0D89E}" type="slidenum">
              <a:rPr lang="en-US"/>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0"/>
            <a:ext cx="2286000" cy="6858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0" y="0"/>
            <a:ext cx="6705600" cy="6858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28812138-1A55-4427-8387-D82F285DC7C8}" type="slidenum">
              <a:rPr lang="en-US"/>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1FD0A5D8-549B-4717-8616-AEA50A332610}" type="slidenum">
              <a:rPr lang="en-US"/>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en-US"/>
          </a:p>
        </p:txBody>
      </p:sp>
      <p:sp>
        <p:nvSpPr>
          <p:cNvPr id="5" name="Segnaposto piè di pagina 4"/>
          <p:cNvSpPr>
            <a:spLocks noGrp="1"/>
          </p:cNvSpPr>
          <p:nvPr>
            <p:ph type="ftr" sz="quarter" idx="11"/>
          </p:nvPr>
        </p:nvSpPr>
        <p:spPr/>
        <p:txBody>
          <a:bodyPr/>
          <a:lstStyle>
            <a:lvl1pPr>
              <a:defRPr/>
            </a:lvl1pPr>
          </a:lstStyle>
          <a:p>
            <a:endParaRPr lang="en-US"/>
          </a:p>
        </p:txBody>
      </p:sp>
      <p:sp>
        <p:nvSpPr>
          <p:cNvPr id="6" name="Segnaposto numero diapositiva 5"/>
          <p:cNvSpPr>
            <a:spLocks noGrp="1"/>
          </p:cNvSpPr>
          <p:nvPr>
            <p:ph type="sldNum" sz="quarter" idx="12"/>
          </p:nvPr>
        </p:nvSpPr>
        <p:spPr/>
        <p:txBody>
          <a:bodyPr/>
          <a:lstStyle>
            <a:lvl1pPr>
              <a:defRPr/>
            </a:lvl1pPr>
          </a:lstStyle>
          <a:p>
            <a:fld id="{46AAD427-66A8-4D2D-AFC8-43B7C069DCEA}" type="slidenum">
              <a:rPr lang="en-US"/>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0" y="914400"/>
            <a:ext cx="449580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914400"/>
            <a:ext cx="449580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endParaRPr lang="en-US"/>
          </a:p>
        </p:txBody>
      </p:sp>
      <p:sp>
        <p:nvSpPr>
          <p:cNvPr id="6" name="Segnaposto piè di pagina 5"/>
          <p:cNvSpPr>
            <a:spLocks noGrp="1"/>
          </p:cNvSpPr>
          <p:nvPr>
            <p:ph type="ftr" sz="quarter" idx="11"/>
          </p:nvPr>
        </p:nvSpPr>
        <p:spPr/>
        <p:txBody>
          <a:bodyPr/>
          <a:lstStyle>
            <a:lvl1pPr>
              <a:defRPr/>
            </a:lvl1pPr>
          </a:lstStyle>
          <a:p>
            <a:endParaRPr lang="en-US"/>
          </a:p>
        </p:txBody>
      </p:sp>
      <p:sp>
        <p:nvSpPr>
          <p:cNvPr id="7" name="Segnaposto numero diapositiva 6"/>
          <p:cNvSpPr>
            <a:spLocks noGrp="1"/>
          </p:cNvSpPr>
          <p:nvPr>
            <p:ph type="sldNum" sz="quarter" idx="12"/>
          </p:nvPr>
        </p:nvSpPr>
        <p:spPr/>
        <p:txBody>
          <a:bodyPr/>
          <a:lstStyle>
            <a:lvl1pPr>
              <a:defRPr/>
            </a:lvl1pPr>
          </a:lstStyle>
          <a:p>
            <a:fld id="{6EC56C93-4C13-41CE-8E8F-0F77226BA9D8}" type="slidenum">
              <a:rPr lang="en-US"/>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endParaRPr lang="en-US"/>
          </a:p>
        </p:txBody>
      </p:sp>
      <p:sp>
        <p:nvSpPr>
          <p:cNvPr id="8" name="Segnaposto piè di pagina 7"/>
          <p:cNvSpPr>
            <a:spLocks noGrp="1"/>
          </p:cNvSpPr>
          <p:nvPr>
            <p:ph type="ftr" sz="quarter" idx="11"/>
          </p:nvPr>
        </p:nvSpPr>
        <p:spPr/>
        <p:txBody>
          <a:bodyPr/>
          <a:lstStyle>
            <a:lvl1pPr>
              <a:defRPr/>
            </a:lvl1pPr>
          </a:lstStyle>
          <a:p>
            <a:endParaRPr lang="en-US"/>
          </a:p>
        </p:txBody>
      </p:sp>
      <p:sp>
        <p:nvSpPr>
          <p:cNvPr id="9" name="Segnaposto numero diapositiva 8"/>
          <p:cNvSpPr>
            <a:spLocks noGrp="1"/>
          </p:cNvSpPr>
          <p:nvPr>
            <p:ph type="sldNum" sz="quarter" idx="12"/>
          </p:nvPr>
        </p:nvSpPr>
        <p:spPr/>
        <p:txBody>
          <a:bodyPr/>
          <a:lstStyle>
            <a:lvl1pPr>
              <a:defRPr/>
            </a:lvl1pPr>
          </a:lstStyle>
          <a:p>
            <a:fld id="{1794C1DC-9AC8-486F-A756-04BBA98FBD17}" type="slidenum">
              <a:rPr lang="en-US"/>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endParaRPr lang="en-US"/>
          </a:p>
        </p:txBody>
      </p:sp>
      <p:sp>
        <p:nvSpPr>
          <p:cNvPr id="4" name="Segnaposto piè di pagina 3"/>
          <p:cNvSpPr>
            <a:spLocks noGrp="1"/>
          </p:cNvSpPr>
          <p:nvPr>
            <p:ph type="ftr" sz="quarter" idx="11"/>
          </p:nvPr>
        </p:nvSpPr>
        <p:spPr/>
        <p:txBody>
          <a:bodyPr/>
          <a:lstStyle>
            <a:lvl1pPr>
              <a:defRPr/>
            </a:lvl1pPr>
          </a:lstStyle>
          <a:p>
            <a:endParaRPr lang="en-US"/>
          </a:p>
        </p:txBody>
      </p:sp>
      <p:sp>
        <p:nvSpPr>
          <p:cNvPr id="5" name="Segnaposto numero diapositiva 4"/>
          <p:cNvSpPr>
            <a:spLocks noGrp="1"/>
          </p:cNvSpPr>
          <p:nvPr>
            <p:ph type="sldNum" sz="quarter" idx="12"/>
          </p:nvPr>
        </p:nvSpPr>
        <p:spPr/>
        <p:txBody>
          <a:bodyPr/>
          <a:lstStyle>
            <a:lvl1pPr>
              <a:defRPr/>
            </a:lvl1pPr>
          </a:lstStyle>
          <a:p>
            <a:fld id="{FF047A00-6872-4388-8D6C-5F215A95D138}" type="slidenum">
              <a:rPr lang="en-US"/>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en-US"/>
          </a:p>
        </p:txBody>
      </p:sp>
      <p:sp>
        <p:nvSpPr>
          <p:cNvPr id="3" name="Segnaposto piè di pagina 2"/>
          <p:cNvSpPr>
            <a:spLocks noGrp="1"/>
          </p:cNvSpPr>
          <p:nvPr>
            <p:ph type="ftr" sz="quarter" idx="11"/>
          </p:nvPr>
        </p:nvSpPr>
        <p:spPr/>
        <p:txBody>
          <a:bodyPr/>
          <a:lstStyle>
            <a:lvl1pPr>
              <a:defRPr/>
            </a:lvl1pPr>
          </a:lstStyle>
          <a:p>
            <a:endParaRPr lang="en-US"/>
          </a:p>
        </p:txBody>
      </p:sp>
      <p:sp>
        <p:nvSpPr>
          <p:cNvPr id="4" name="Segnaposto numero diapositiva 3"/>
          <p:cNvSpPr>
            <a:spLocks noGrp="1"/>
          </p:cNvSpPr>
          <p:nvPr>
            <p:ph type="sldNum" sz="quarter" idx="12"/>
          </p:nvPr>
        </p:nvSpPr>
        <p:spPr/>
        <p:txBody>
          <a:bodyPr/>
          <a:lstStyle>
            <a:lvl1pPr>
              <a:defRPr/>
            </a:lvl1pPr>
          </a:lstStyle>
          <a:p>
            <a:fld id="{1DCF032C-47F4-4A3D-A7F7-0BB38A6D1B61}" type="slidenum">
              <a:rPr lang="en-US"/>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n-US"/>
          </a:p>
        </p:txBody>
      </p:sp>
      <p:sp>
        <p:nvSpPr>
          <p:cNvPr id="6" name="Segnaposto piè di pagina 5"/>
          <p:cNvSpPr>
            <a:spLocks noGrp="1"/>
          </p:cNvSpPr>
          <p:nvPr>
            <p:ph type="ftr" sz="quarter" idx="11"/>
          </p:nvPr>
        </p:nvSpPr>
        <p:spPr/>
        <p:txBody>
          <a:bodyPr/>
          <a:lstStyle>
            <a:lvl1pPr>
              <a:defRPr/>
            </a:lvl1pPr>
          </a:lstStyle>
          <a:p>
            <a:endParaRPr lang="en-US"/>
          </a:p>
        </p:txBody>
      </p:sp>
      <p:sp>
        <p:nvSpPr>
          <p:cNvPr id="7" name="Segnaposto numero diapositiva 6"/>
          <p:cNvSpPr>
            <a:spLocks noGrp="1"/>
          </p:cNvSpPr>
          <p:nvPr>
            <p:ph type="sldNum" sz="quarter" idx="12"/>
          </p:nvPr>
        </p:nvSpPr>
        <p:spPr/>
        <p:txBody>
          <a:bodyPr/>
          <a:lstStyle>
            <a:lvl1pPr>
              <a:defRPr/>
            </a:lvl1pPr>
          </a:lstStyle>
          <a:p>
            <a:fld id="{5999F71A-FC4B-42CF-9910-40399C060C04}" type="slidenum">
              <a:rPr lang="en-US"/>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en-US"/>
          </a:p>
        </p:txBody>
      </p:sp>
      <p:sp>
        <p:nvSpPr>
          <p:cNvPr id="6" name="Segnaposto piè di pagina 5"/>
          <p:cNvSpPr>
            <a:spLocks noGrp="1"/>
          </p:cNvSpPr>
          <p:nvPr>
            <p:ph type="ftr" sz="quarter" idx="11"/>
          </p:nvPr>
        </p:nvSpPr>
        <p:spPr/>
        <p:txBody>
          <a:bodyPr/>
          <a:lstStyle>
            <a:lvl1pPr>
              <a:defRPr/>
            </a:lvl1pPr>
          </a:lstStyle>
          <a:p>
            <a:endParaRPr lang="en-US"/>
          </a:p>
        </p:txBody>
      </p:sp>
      <p:sp>
        <p:nvSpPr>
          <p:cNvPr id="7" name="Segnaposto numero diapositiva 6"/>
          <p:cNvSpPr>
            <a:spLocks noGrp="1"/>
          </p:cNvSpPr>
          <p:nvPr>
            <p:ph type="sldNum" sz="quarter" idx="12"/>
          </p:nvPr>
        </p:nvSpPr>
        <p:spPr/>
        <p:txBody>
          <a:bodyPr/>
          <a:lstStyle>
            <a:lvl1pPr>
              <a:defRPr/>
            </a:lvl1pPr>
          </a:lstStyle>
          <a:p>
            <a:fld id="{AE75EBF2-B10E-4823-83CF-D623CB70D0CA}" type="slidenum">
              <a:rPr lang="en-US"/>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0" y="0"/>
            <a:ext cx="91440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Fare clic per modificare lo stile del titolo</a:t>
            </a:r>
          </a:p>
        </p:txBody>
      </p:sp>
      <p:sp>
        <p:nvSpPr>
          <p:cNvPr id="4099" name="Rectangle 3"/>
          <p:cNvSpPr>
            <a:spLocks noGrp="1" noChangeArrowheads="1"/>
          </p:cNvSpPr>
          <p:nvPr>
            <p:ph type="body" idx="1"/>
          </p:nvPr>
        </p:nvSpPr>
        <p:spPr bwMode="auto">
          <a:xfrm>
            <a:off x="0" y="914400"/>
            <a:ext cx="91440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Fare clic per modificare gli stili del testo dello schema</a:t>
            </a:r>
          </a:p>
          <a:p>
            <a:pPr lvl="1"/>
            <a:r>
              <a:rPr lang="en-US" smtClean="0"/>
              <a:t>Secondo livello</a:t>
            </a:r>
          </a:p>
          <a:p>
            <a:pPr lvl="2"/>
            <a:r>
              <a:rPr lang="en-US" smtClean="0"/>
              <a:t>Terzo livello</a:t>
            </a:r>
          </a:p>
          <a:p>
            <a:pPr lvl="3"/>
            <a:r>
              <a:rPr lang="en-US" smtClean="0"/>
              <a:t>Quarto livello</a:t>
            </a:r>
          </a:p>
          <a:p>
            <a:pPr lvl="4"/>
            <a:r>
              <a:rPr lang="en-US" smtClean="0"/>
              <a:t>Quinto livello</a:t>
            </a:r>
          </a:p>
        </p:txBody>
      </p:sp>
      <p:sp>
        <p:nvSpPr>
          <p:cNvPr id="4100"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4101"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4102" name="Rectangle 6"/>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BB587CE-35B9-4D88-9715-73DEF8D72452}" type="slidenum">
              <a:rPr lang="en-US"/>
              <a:pPr/>
              <a:t>‹N›</a:t>
            </a:fld>
            <a:endParaRPr lang="en-US"/>
          </a:p>
        </p:txBody>
      </p:sp>
      <p:sp>
        <p:nvSpPr>
          <p:cNvPr id="4103" name="AutoShape 7">
            <a:hlinkClick r:id="rId14" action="ppaction://hlinksldjump" highlightClick="1"/>
          </p:cNvPr>
          <p:cNvSpPr>
            <a:spLocks noChangeArrowheads="1"/>
          </p:cNvSpPr>
          <p:nvPr/>
        </p:nvSpPr>
        <p:spPr bwMode="auto">
          <a:xfrm>
            <a:off x="8686800" y="6553200"/>
            <a:ext cx="457200" cy="304800"/>
          </a:xfrm>
          <a:prstGeom prst="actionButtonHome">
            <a:avLst/>
          </a:prstGeom>
          <a:solidFill>
            <a:schemeClr val="accent1"/>
          </a:solidFill>
          <a:ln w="9525">
            <a:solidFill>
              <a:schemeClr val="tx1"/>
            </a:solidFill>
            <a:miter lim="800000"/>
            <a:headEnd/>
            <a:tailEnd/>
          </a:ln>
          <a:effectLst/>
        </p:spPr>
        <p:txBody>
          <a:bodyPr wrap="none" anchor="ctr"/>
          <a:lstStyle/>
          <a:p>
            <a:endParaRPr lang="it-IT"/>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ts val="1200"/>
        </a:spcBef>
        <a:spcAft>
          <a:spcPts val="300"/>
        </a:spcAft>
        <a:defRPr sz="4400" b="1">
          <a:solidFill>
            <a:srgbClr val="FFFF00"/>
          </a:solidFill>
          <a:latin typeface="+mj-lt"/>
          <a:ea typeface="+mj-ea"/>
          <a:cs typeface="+mj-cs"/>
        </a:defRPr>
      </a:lvl1pPr>
      <a:lvl2pPr algn="ctr" rtl="0" eaLnBrk="0" fontAlgn="base" hangingPunct="0">
        <a:spcBef>
          <a:spcPts val="1200"/>
        </a:spcBef>
        <a:spcAft>
          <a:spcPts val="300"/>
        </a:spcAft>
        <a:defRPr sz="4400" b="1">
          <a:solidFill>
            <a:srgbClr val="FFFF00"/>
          </a:solidFill>
          <a:latin typeface="Arial" charset="0"/>
        </a:defRPr>
      </a:lvl2pPr>
      <a:lvl3pPr algn="ctr" rtl="0" eaLnBrk="0" fontAlgn="base" hangingPunct="0">
        <a:spcBef>
          <a:spcPts val="1200"/>
        </a:spcBef>
        <a:spcAft>
          <a:spcPts val="300"/>
        </a:spcAft>
        <a:defRPr sz="4400" b="1">
          <a:solidFill>
            <a:srgbClr val="FFFF00"/>
          </a:solidFill>
          <a:latin typeface="Arial" charset="0"/>
        </a:defRPr>
      </a:lvl3pPr>
      <a:lvl4pPr algn="ctr" rtl="0" eaLnBrk="0" fontAlgn="base" hangingPunct="0">
        <a:spcBef>
          <a:spcPts val="1200"/>
        </a:spcBef>
        <a:spcAft>
          <a:spcPts val="300"/>
        </a:spcAft>
        <a:defRPr sz="4400" b="1">
          <a:solidFill>
            <a:srgbClr val="FFFF00"/>
          </a:solidFill>
          <a:latin typeface="Arial" charset="0"/>
        </a:defRPr>
      </a:lvl4pPr>
      <a:lvl5pPr algn="ctr" rtl="0" eaLnBrk="0" fontAlgn="base" hangingPunct="0">
        <a:spcBef>
          <a:spcPts val="1200"/>
        </a:spcBef>
        <a:spcAft>
          <a:spcPts val="300"/>
        </a:spcAft>
        <a:defRPr sz="4400" b="1">
          <a:solidFill>
            <a:srgbClr val="FFFF00"/>
          </a:solidFill>
          <a:latin typeface="Arial" charset="0"/>
        </a:defRPr>
      </a:lvl5pPr>
      <a:lvl6pPr marL="457200" algn="ctr" rtl="0" eaLnBrk="0" fontAlgn="base" hangingPunct="0">
        <a:spcBef>
          <a:spcPts val="1200"/>
        </a:spcBef>
        <a:spcAft>
          <a:spcPts val="300"/>
        </a:spcAft>
        <a:defRPr sz="4400" b="1">
          <a:solidFill>
            <a:srgbClr val="FFFF00"/>
          </a:solidFill>
          <a:latin typeface="Arial" charset="0"/>
        </a:defRPr>
      </a:lvl6pPr>
      <a:lvl7pPr marL="914400" algn="ctr" rtl="0" eaLnBrk="0" fontAlgn="base" hangingPunct="0">
        <a:spcBef>
          <a:spcPts val="1200"/>
        </a:spcBef>
        <a:spcAft>
          <a:spcPts val="300"/>
        </a:spcAft>
        <a:defRPr sz="4400" b="1">
          <a:solidFill>
            <a:srgbClr val="FFFF00"/>
          </a:solidFill>
          <a:latin typeface="Arial" charset="0"/>
        </a:defRPr>
      </a:lvl7pPr>
      <a:lvl8pPr marL="1371600" algn="ctr" rtl="0" eaLnBrk="0" fontAlgn="base" hangingPunct="0">
        <a:spcBef>
          <a:spcPts val="1200"/>
        </a:spcBef>
        <a:spcAft>
          <a:spcPts val="300"/>
        </a:spcAft>
        <a:defRPr sz="4400" b="1">
          <a:solidFill>
            <a:srgbClr val="FFFF00"/>
          </a:solidFill>
          <a:latin typeface="Arial" charset="0"/>
        </a:defRPr>
      </a:lvl8pPr>
      <a:lvl9pPr marL="1828800" algn="ctr" rtl="0" eaLnBrk="0" fontAlgn="base" hangingPunct="0">
        <a:spcBef>
          <a:spcPts val="1200"/>
        </a:spcBef>
        <a:spcAft>
          <a:spcPts val="300"/>
        </a:spcAft>
        <a:defRPr sz="4400" b="1">
          <a:solidFill>
            <a:srgbClr val="FFFF00"/>
          </a:solidFill>
          <a:latin typeface="Arial" charset="0"/>
        </a:defRPr>
      </a:lvl9pPr>
    </p:titleStyle>
    <p:bodyStyle>
      <a:lvl1pPr marL="342900" indent="-342900" algn="l" rtl="0" eaLnBrk="0" fontAlgn="base" hangingPunct="0">
        <a:spcBef>
          <a:spcPts val="1200"/>
        </a:spcBef>
        <a:spcAft>
          <a:spcPts val="300"/>
        </a:spcAft>
        <a:buChar char="•"/>
        <a:defRPr sz="3200" b="1" i="1">
          <a:solidFill>
            <a:schemeClr val="bg1"/>
          </a:solidFill>
          <a:latin typeface="+mn-lt"/>
          <a:ea typeface="+mn-ea"/>
          <a:cs typeface="+mn-cs"/>
        </a:defRPr>
      </a:lvl1pPr>
      <a:lvl2pPr marL="742950" indent="-285750" algn="l" rtl="0" eaLnBrk="0" fontAlgn="base" hangingPunct="0">
        <a:spcBef>
          <a:spcPts val="1200"/>
        </a:spcBef>
        <a:spcAft>
          <a:spcPts val="30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bg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bg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bg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bg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bg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bg1"/>
          </a:solidFill>
          <a:latin typeface="Times New Roman" pitchFamily="18" charset="0"/>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Case%20Studies/Dibattiti/Fall%20Aristotele%20Galileo/CadutaFin/Fenomenol/Fenomenol.ip"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hyperlink" Target="../../../../Case%20Studies/Dibattiti/Fall%20Aristotele%20Galileo/CadutaFin/Artt/La%20caduta%20Olivetti.doc"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hyperlink" Target="../../../../Case%20Studies/Dibattiti/Fall%20Aristotele%20Galileo/Aristotele/Simulazioni%20Aristotele/Arist.IP"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Case%20Studies/Dibattiti/Fall%20Aristotele%20Galileo/Aristotele/Simulazioni%20Aristotele/Projectilea.ip"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hyperlink" Target="../../../../Case%20Studies/Dibattiti/Fall%20Aristotele%20Galileo/Aristotele/Simulazioni%20Aristotele/Solarsytem.ip"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8" Type="http://schemas.openxmlformats.org/officeDocument/2006/relationships/hyperlink" Target="http://plato.stanford.edu/entries/aristotle-metaphysics/" TargetMode="External"/><Relationship Id="rId3" Type="http://schemas.openxmlformats.org/officeDocument/2006/relationships/hyperlink" Target="Aristotele/Aristotele%20Metafisica%20libro%201.docx" TargetMode="External"/><Relationship Id="rId7" Type="http://schemas.openxmlformats.org/officeDocument/2006/relationships/hyperlink" Target="http://www.google.it/url?sa=t&amp;source=web&amp;cd=2&amp;ved=0CC0QFjAB&amp;url=http%3A%2F%2Febooks.adelaide.edu.au%2Fa%2Faristotle%2Fphysics%2Fcomplete.html&amp;ei=AbyVTozzH4rm-gbA_uCSCA&amp;usg=AFQjCNHZZnZIL6yOBuuNuVLDwsrtoAaQMg&amp;sig2=T50B12khbs7xagQ0evUu7Q"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google.it/url?sa=t&amp;source=web&amp;cd=2&amp;sqi=2&amp;ved=0CC4QFjAB&amp;url=http%3A%2F%2Fwww.sciacchitano.it%2FInfinito%2FAristotele%2520Fisica%2520III.pdf&amp;ei=jLmVTrCtCc-E-waKvOGICA&amp;usg=AFQjCNE45bz0AkeAkeUFZmGwYsnh2_qQgQ&amp;sig2=020TNwHt9ERQr2IP8leBZA" TargetMode="External"/><Relationship Id="rId5" Type="http://schemas.openxmlformats.org/officeDocument/2006/relationships/hyperlink" Target="http://www.google.it/url?sa=t&amp;source=web&amp;cd=1&amp;sqi=2&amp;ved=0CCYQFjAA&amp;url=http%3A%2F%2Fwww.sciacchitano.it%2FEziologia%2FAristotele%2520FISICA%2520II.pdf&amp;ei=jLmVTrCtCc-E-waKvOGICA&amp;usg=AFQjCNF50jEaEag10XbC0gJAeDLZgl2oJA&amp;sig2=2KdEIL2AKiBN6m_KzPGEOg" TargetMode="External"/><Relationship Id="rId4" Type="http://schemas.openxmlformats.org/officeDocument/2006/relationships/hyperlink" Target="http://www.atuttascuola.it/contributi/filosofia/Metafisica%20di%20aristotele%20PDF.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it-IT"/>
              <a:t>Aristotele</a:t>
            </a:r>
          </a:p>
        </p:txBody>
      </p:sp>
      <p:sp>
        <p:nvSpPr>
          <p:cNvPr id="2051" name="Rectangle 3"/>
          <p:cNvSpPr>
            <a:spLocks noGrp="1" noChangeArrowheads="1"/>
          </p:cNvSpPr>
          <p:nvPr>
            <p:ph type="subTitle" idx="1"/>
          </p:nvPr>
        </p:nvSpPr>
        <p:spPr/>
        <p:txBody>
          <a:bodyPr/>
          <a:lstStyle/>
          <a:p>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t-IT"/>
              <a:t>Moti naturali: principi del moto</a:t>
            </a:r>
          </a:p>
        </p:txBody>
      </p:sp>
      <p:sp>
        <p:nvSpPr>
          <p:cNvPr id="10243" name="Rectangle 3"/>
          <p:cNvSpPr>
            <a:spLocks noGrp="1" noChangeArrowheads="1"/>
          </p:cNvSpPr>
          <p:nvPr>
            <p:ph type="body" idx="1"/>
          </p:nvPr>
        </p:nvSpPr>
        <p:spPr/>
        <p:txBody>
          <a:bodyPr/>
          <a:lstStyle/>
          <a:p>
            <a:pPr>
              <a:lnSpc>
                <a:spcPct val="90000"/>
              </a:lnSpc>
            </a:pPr>
            <a:r>
              <a:rPr lang="en-US" sz="2800"/>
              <a:t>Per gli esseri animati la potenza motrice è l'anima, mentre per i corpi celesti un'intelligenza divina fa muovere l'orbe (la sfera cristallina).</a:t>
            </a:r>
          </a:p>
          <a:p>
            <a:pPr>
              <a:lnSpc>
                <a:spcPct val="90000"/>
              </a:lnSpc>
            </a:pPr>
            <a:r>
              <a:rPr lang="en-US" sz="2800"/>
              <a:t>Nel caso dei moti violenti dei corpi sulla Terra non è difficile individuare una potenza motrice fisicamente distinta dalla cose mossa; tuttavia nel caso dei moti naturali tale individuazione è più problematica, come pure problematica risulta la spiegazione del perché tali moti siano accelerati.</a:t>
            </a:r>
          </a:p>
          <a:p>
            <a:pPr>
              <a:lnSpc>
                <a:spcPct val="90000"/>
              </a:lnSpc>
            </a:pPr>
            <a:r>
              <a:rPr lang="en-US" sz="2800"/>
              <a:t>Aristotele si accontenta di considerare il moto naturale come un moto con una velocità media direttamente proporzionale al peso del corpo e inversamente proporzionale alla densità del mezzo </a:t>
            </a:r>
            <a:endParaRPr lang="it-IT"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620713"/>
          </a:xfrm>
        </p:spPr>
        <p:txBody>
          <a:bodyPr/>
          <a:lstStyle/>
          <a:p>
            <a:r>
              <a:rPr lang="en-US" sz="4000"/>
              <a:t>“Fisica”, VIII, ( v ), 4, 255 b - 256 a</a:t>
            </a:r>
            <a:endParaRPr lang="it-IT" sz="4000"/>
          </a:p>
        </p:txBody>
      </p:sp>
      <p:sp>
        <p:nvSpPr>
          <p:cNvPr id="11267" name="Rectangle 3"/>
          <p:cNvSpPr>
            <a:spLocks noGrp="1" noChangeArrowheads="1"/>
          </p:cNvSpPr>
          <p:nvPr>
            <p:ph type="body" idx="1"/>
          </p:nvPr>
        </p:nvSpPr>
        <p:spPr>
          <a:xfrm>
            <a:off x="0" y="620713"/>
            <a:ext cx="9144000" cy="6237287"/>
          </a:xfrm>
        </p:spPr>
        <p:txBody>
          <a:bodyPr/>
          <a:lstStyle/>
          <a:p>
            <a:pPr>
              <a:lnSpc>
                <a:spcPct val="80000"/>
              </a:lnSpc>
            </a:pPr>
            <a:r>
              <a:rPr lang="en-US" sz="2000"/>
              <a:t>...Ebbene: proprio questo si sta ricercando, cioè per quale causa mai le cose leggere e le pesanti siano mosse verso il proprio luogo.</a:t>
            </a:r>
          </a:p>
          <a:p>
            <a:pPr>
              <a:lnSpc>
                <a:spcPct val="80000"/>
              </a:lnSpc>
            </a:pPr>
            <a:r>
              <a:rPr lang="en-US" sz="2000"/>
              <a:t>La causa è che la natura le dispone in qualche luogo e che questa è l'essenza del leggero e del pesante, che l'uno sia portato verso l'alto, l'altro verso il basso.</a:t>
            </a:r>
          </a:p>
          <a:p>
            <a:pPr>
              <a:lnSpc>
                <a:spcPct val="80000"/>
              </a:lnSpc>
            </a:pPr>
            <a:r>
              <a:rPr lang="en-US" sz="2000"/>
              <a:t>... E' chiaro dunque, che nessuna di queste cose muove se stessa da sé. Indubbiamente esse posseggono un qualche principio di movimento, ma non del muovere né dell'agire, bensì del patire.</a:t>
            </a:r>
          </a:p>
          <a:p>
            <a:pPr>
              <a:lnSpc>
                <a:spcPct val="80000"/>
              </a:lnSpc>
            </a:pPr>
            <a:r>
              <a:rPr lang="en-US" sz="2000"/>
              <a:t>Orbene: se tutte le cose mosse sono mosse o secondo natura o contro violenza e per violenza, e se quelle che son mosse per violenza e contro natura, sono mosse tutte da qualcosa, ossia da altro, e se, d'altronde, fra le cose mosse secondo natura, sono mosse da qualcosa tanto quelle che si muovono da sè quanto quelle che da sè non si muovono, come le cose leggere e le pesanti (infatti queste sono mosse o da chi le ha generate e fatte leggere o gravi, oppure da chi abbia eliminato gli impacci e gli impedimenti), allora tutte le cose mosse risultano mosse da qualcosa...</a:t>
            </a:r>
            <a:endParaRPr lang="it-IT" sz="2000"/>
          </a:p>
        </p:txBody>
      </p:sp>
      <p:sp>
        <p:nvSpPr>
          <p:cNvPr id="11268" name="Rectangle 4"/>
          <p:cNvSpPr>
            <a:spLocks noChangeArrowheads="1"/>
          </p:cNvSpPr>
          <p:nvPr/>
        </p:nvSpPr>
        <p:spPr bwMode="auto">
          <a:xfrm>
            <a:off x="58738" y="479425"/>
            <a:ext cx="292100" cy="366713"/>
          </a:xfrm>
          <a:prstGeom prst="rect">
            <a:avLst/>
          </a:prstGeom>
          <a:noFill/>
          <a:ln w="9525">
            <a:noFill/>
            <a:miter lim="800000"/>
            <a:headEnd/>
            <a:tailEnd/>
          </a:ln>
          <a:effectLst/>
        </p:spPr>
        <p:txBody>
          <a:bodyPr wrap="none">
            <a:spAutoFit/>
          </a:bodyPr>
          <a:lstStyle/>
          <a:p>
            <a:pPr eaLnBrk="1" hangingPunct="1"/>
            <a:r>
              <a:rPr lang="en-US" sz="1800" b="1" i="1">
                <a:solidFill>
                  <a:schemeClr val="bg1"/>
                </a:solidFill>
                <a:latin typeface="Arial" charset="0"/>
              </a:rPr>
              <a:t>"</a:t>
            </a:r>
            <a:endParaRPr lang="it-IT" sz="1800" b="1" i="1">
              <a:solidFill>
                <a:schemeClr val="bg1"/>
              </a:solidFill>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it-IT"/>
              <a:t>Moti violenti</a:t>
            </a:r>
          </a:p>
        </p:txBody>
      </p:sp>
      <p:sp>
        <p:nvSpPr>
          <p:cNvPr id="12291" name="Rectangle 3"/>
          <p:cNvSpPr>
            <a:spLocks noGrp="1" noChangeArrowheads="1"/>
          </p:cNvSpPr>
          <p:nvPr>
            <p:ph type="body" idx="1"/>
          </p:nvPr>
        </p:nvSpPr>
        <p:spPr/>
        <p:txBody>
          <a:bodyPr/>
          <a:lstStyle/>
          <a:p>
            <a:r>
              <a:rPr lang="en-US"/>
              <a:t>Anche nel caso dei moti violenti Aristotele assume che la velocità sia proporzionale alla forza motrice F e inversamente proporzionale alla resistenza del mezzo R. Poichè </a:t>
            </a:r>
            <a:r>
              <a:rPr lang="en-US">
                <a:solidFill>
                  <a:srgbClr val="FF0000"/>
                </a:solidFill>
              </a:rPr>
              <a:t>la forza viene legata alla velocità e non all'accelerazione</a:t>
            </a:r>
            <a:r>
              <a:rPr lang="en-US"/>
              <a:t>, si assume che la quiete è lo stato fondamentale di un corpo non soggetto ad alcuna forza. Aristotele è tuttavia consapevole che per un valore di F molto piccolo ed un valore di R molto grande la legge perde la sua validità </a:t>
            </a:r>
            <a:endParaRPr 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549275"/>
          </a:xfrm>
        </p:spPr>
        <p:txBody>
          <a:bodyPr/>
          <a:lstStyle/>
          <a:p>
            <a:r>
              <a:rPr lang="en-US" sz="4000"/>
              <a:t>"Fisica", VII (H), 5, 249 b - 250 a</a:t>
            </a:r>
            <a:endParaRPr lang="it-IT" sz="4000"/>
          </a:p>
        </p:txBody>
      </p:sp>
      <p:sp>
        <p:nvSpPr>
          <p:cNvPr id="13315" name="Rectangle 3"/>
          <p:cNvSpPr>
            <a:spLocks noGrp="1" noChangeArrowheads="1"/>
          </p:cNvSpPr>
          <p:nvPr>
            <p:ph type="body" idx="1"/>
          </p:nvPr>
        </p:nvSpPr>
        <p:spPr>
          <a:xfrm>
            <a:off x="0" y="549275"/>
            <a:ext cx="9144000" cy="6308725"/>
          </a:xfrm>
        </p:spPr>
        <p:txBody>
          <a:bodyPr/>
          <a:lstStyle/>
          <a:p>
            <a:pPr>
              <a:lnSpc>
                <a:spcPct val="80000"/>
              </a:lnSpc>
            </a:pPr>
            <a:r>
              <a:rPr lang="en-US" sz="2000"/>
              <a:t>...Poichè il motore muove sempre qualcosa e attua il suo movimento in qualcosa e fino a qualcosa (dico "in qualcosa" in quanto esso muove nel tempo, e "fino a qualcosa" in quanto esso muove secondo una lunghezza di una certa quantità: sempre, simultaneamente il motore muove ed ha compiuto il movimento, sicchè il movimento si attuerà secondo una certa quantità e in una certa quantità), si avrà la seguente dimostrazione.</a:t>
            </a:r>
          </a:p>
          <a:p>
            <a:pPr>
              <a:lnSpc>
                <a:spcPct val="80000"/>
              </a:lnSpc>
            </a:pPr>
            <a:r>
              <a:rPr lang="en-US" sz="2000"/>
              <a:t>Sia A il motore, B il mosso, G la lunghezza percorsa,  D il tempo in cui si attua il movimento. In un tempo uguale la forza uguale A muoverà la metà di B per il doppio di G , e muoverà G nella metà di D: tale infatti, sarà la proporzione.</a:t>
            </a:r>
          </a:p>
          <a:p>
            <a:pPr>
              <a:lnSpc>
                <a:spcPct val="80000"/>
              </a:lnSpc>
            </a:pPr>
            <a:r>
              <a:rPr lang="en-US" sz="2000"/>
              <a:t>E, inoltre, se la stessa forza muoverà lo stesso oggetto in questo tempo qui secondo tanta lunghezza, e lo muoverà secondo la metà della lunghezza nella metà del tempo, anche la metà della forza muoverà parimenti la metà dell'oggetto in uguale tempo secondo una lunghezza uguale. Ad esempio, sia E la metà della forza A, e Z la metà dell'oggetto B: le cose staranno allo stesso modo, e la forza starà nella medesima proporzione con il peso, sicché attueranno il movimento secondo una grandezza uguale in un tempo uguale.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it-IT"/>
          </a:p>
        </p:txBody>
      </p:sp>
      <p:sp>
        <p:nvSpPr>
          <p:cNvPr id="23555" name="Rectangle 3"/>
          <p:cNvSpPr>
            <a:spLocks noGrp="1" noChangeArrowheads="1"/>
          </p:cNvSpPr>
          <p:nvPr>
            <p:ph type="body" idx="1"/>
          </p:nvPr>
        </p:nvSpPr>
        <p:spPr/>
        <p:txBody>
          <a:bodyPr/>
          <a:lstStyle/>
          <a:p>
            <a:pPr>
              <a:lnSpc>
                <a:spcPct val="90000"/>
              </a:lnSpc>
            </a:pPr>
            <a:r>
              <a:rPr lang="en-US" sz="2400"/>
              <a:t>E se E muove Z nel tempo D secondo la lunghezza G , non necessariamente in ugual tempo la forza E muoverà il doppio di Z lungo la metà di G . Se, poi, A muoverà B nel tempo D secondo la grandezza G, la metà di A, cioè E, non muoverà B nel tempo D né in una parte del tempo D secondo una parte della lunghezza G che sia rispetto all'intero G nella stessa proporzione in cui è la forza A rispetto alla forza E: se, insomma si desse questo caso, non vi sarebbe movimento secondo nessuna parte della lunghezza: difatti, se l'intera forza ha attuato il movimento secondo tanta quantità di lunghezza, la metà di essa non attuerà il movimento secondo altrettante quantità nè in un tempo qualsivoglia: se fosse altrimenti, un uomo solo muoverebbe la nave, qualora venissero numericamente divise la forza di quelli che la tirano a secco e la lunghezza secondo cui tutti la muovono...</a:t>
            </a:r>
            <a:endParaRPr lang="it-IT" sz="2400"/>
          </a:p>
          <a:p>
            <a:pPr>
              <a:lnSpc>
                <a:spcPct val="90000"/>
              </a:lnSpc>
            </a:pPr>
            <a:endParaRPr lang="it-IT"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it-IT"/>
              <a:t>Azione per contatto</a:t>
            </a:r>
          </a:p>
        </p:txBody>
      </p:sp>
      <p:sp>
        <p:nvSpPr>
          <p:cNvPr id="14339" name="Rectangle 3"/>
          <p:cNvSpPr>
            <a:spLocks noGrp="1" noChangeArrowheads="1"/>
          </p:cNvSpPr>
          <p:nvPr>
            <p:ph type="body" idx="1"/>
          </p:nvPr>
        </p:nvSpPr>
        <p:spPr/>
        <p:txBody>
          <a:bodyPr/>
          <a:lstStyle/>
          <a:p>
            <a:r>
              <a:rPr lang="en-US"/>
              <a:t>Infine per Aristotele è necessario che esista un contatto tra la forza motrice ed il corpo mosso. Tuttavia, escludendo la fase iniziale del moto, è difficile identificare tale contatto. Per es., nel caso del lancio di un sasso Aristotele ritiene che l'aria messa in movimento a sua volta trasmetta questo movimento non solo al sasso ma anche ad altre porzioni d'aria che continuano il processo di spinta fino al suo esaurimento </a:t>
            </a: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"Del cielo", III ( Gamma ). 2, 301 b</a:t>
            </a:r>
            <a:endParaRPr lang="it-IT"/>
          </a:p>
        </p:txBody>
      </p:sp>
      <p:sp>
        <p:nvSpPr>
          <p:cNvPr id="15363" name="Rectangle 3"/>
          <p:cNvSpPr>
            <a:spLocks noGrp="1" noChangeArrowheads="1"/>
          </p:cNvSpPr>
          <p:nvPr>
            <p:ph type="body" idx="1"/>
          </p:nvPr>
        </p:nvSpPr>
        <p:spPr/>
        <p:txBody>
          <a:bodyPr/>
          <a:lstStyle/>
          <a:p>
            <a:pPr>
              <a:lnSpc>
                <a:spcPct val="90000"/>
              </a:lnSpc>
            </a:pPr>
            <a:r>
              <a:rPr lang="en-US" sz="2400"/>
              <a:t>...E per entrambi gli effetti questa si vale dell'aria come di organo per trasmettere il moto. L'aria infatti ha per natura la proprietà d'essere e leggera e pesante; perciò, quando venga spinta e riceva il principio del moto dalla forza, effettuerà il movimento verso l'alto in quanto è leggera, e verso il basso viceversa in quanto è pesante.</a:t>
            </a:r>
          </a:p>
          <a:p>
            <a:pPr>
              <a:lnSpc>
                <a:spcPct val="90000"/>
              </a:lnSpc>
            </a:pPr>
            <a:r>
              <a:rPr lang="en-US" sz="2400"/>
              <a:t>La forza in entrambi i casi comunica il moto al corpo quasi imprimendolo attraverso il contatto dell'aria. Perciò, anche quando ciò che ha impresso il moto non l'accompagna più, il corpo mosso per costrizione continua il suo movimento.</a:t>
            </a:r>
          </a:p>
          <a:p>
            <a:pPr>
              <a:lnSpc>
                <a:spcPct val="90000"/>
              </a:lnSpc>
            </a:pPr>
            <a:r>
              <a:rPr lang="en-US" sz="2400"/>
              <a:t>E se non ci fosse un corpo dotato di questa proprietà, non vi sarebbe movimento per costrizione. E anche il movimento secondo natura di ciascun corpo viene assecondato in questo stesso modo...</a:t>
            </a:r>
            <a:endParaRPr lang="it-IT"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it-IT"/>
              <a:t>Spazio pieno</a:t>
            </a:r>
          </a:p>
        </p:txBody>
      </p:sp>
      <p:sp>
        <p:nvSpPr>
          <p:cNvPr id="16387" name="Rectangle 3"/>
          <p:cNvSpPr>
            <a:spLocks noGrp="1" noChangeArrowheads="1"/>
          </p:cNvSpPr>
          <p:nvPr>
            <p:ph type="body" idx="1"/>
          </p:nvPr>
        </p:nvSpPr>
        <p:spPr/>
        <p:txBody>
          <a:bodyPr/>
          <a:lstStyle/>
          <a:p>
            <a:r>
              <a:rPr lang="en-US"/>
              <a:t>Il mezzo in cui si sviluppa il moto quindi è essenziale per il contatto ma è anche necessario per rallentare il moto. Senza aria il moto sarebbe istantaneo o proseguirebbe all'infinito. Per Aristotele il moto nel vuoto è assolutamente impossibile e quindi il mondo è uno spazio pieno </a:t>
            </a: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620713"/>
          </a:xfrm>
        </p:spPr>
        <p:txBody>
          <a:bodyPr/>
          <a:lstStyle/>
          <a:p>
            <a:r>
              <a:rPr lang="en-US" sz="4000"/>
              <a:t>Fisica", IV ( D ), 8, 215 a-b)</a:t>
            </a:r>
            <a:endParaRPr lang="it-IT" sz="4000"/>
          </a:p>
        </p:txBody>
      </p:sp>
      <p:sp>
        <p:nvSpPr>
          <p:cNvPr id="17411" name="Rectangle 3"/>
          <p:cNvSpPr>
            <a:spLocks noGrp="1" noChangeArrowheads="1"/>
          </p:cNvSpPr>
          <p:nvPr>
            <p:ph type="body" idx="1"/>
          </p:nvPr>
        </p:nvSpPr>
        <p:spPr>
          <a:xfrm>
            <a:off x="0" y="620713"/>
            <a:ext cx="9144000" cy="6237287"/>
          </a:xfrm>
        </p:spPr>
        <p:txBody>
          <a:bodyPr/>
          <a:lstStyle/>
          <a:p>
            <a:pPr>
              <a:lnSpc>
                <a:spcPct val="80000"/>
              </a:lnSpc>
            </a:pPr>
            <a:r>
              <a:rPr lang="en-US" sz="1800"/>
              <a:t>...Dunque, o non c'è per natura alcuno spostamento in nessun luogo e per nessuna cosa, oppure, se questo c'è, non c'è affatto un vuoto.</a:t>
            </a:r>
          </a:p>
          <a:p>
            <a:pPr>
              <a:lnSpc>
                <a:spcPct val="80000"/>
              </a:lnSpc>
            </a:pPr>
            <a:r>
              <a:rPr lang="en-US" sz="1800"/>
              <a:t>Inoltre, i proiettili si muovono ancora, benchè non li tocchi più colui che li ha lanciati, e si muovono o per reazione, come dicono alcuni, oppure perché l'aria, spinta, spinge a sua volta con un moto più veloce di quello spostamento del corpo spinto in virtù del quale il corpo stesso viene spostato verso il suo proprio luogo.</a:t>
            </a:r>
          </a:p>
          <a:p>
            <a:pPr>
              <a:lnSpc>
                <a:spcPct val="80000"/>
              </a:lnSpc>
            </a:pPr>
            <a:r>
              <a:rPr lang="en-US" sz="1800"/>
              <a:t>Nessuna di queste cose può verificarsi nel vuoto e nessuna cosa potrà essere spostata, se non mediante un veicolo.</a:t>
            </a:r>
          </a:p>
          <a:p>
            <a:pPr>
              <a:lnSpc>
                <a:spcPct val="80000"/>
              </a:lnSpc>
            </a:pPr>
            <a:r>
              <a:rPr lang="en-US" sz="1800"/>
              <a:t>Inoltre, nessuno potrebbe dire per quale causa il mosso si fermerà in qualche luogo: perchè infatti, si fermerebbe qui piuttosto che lì? Sicchè, il corpo o dovrà essere in quiete ovvero necessariamente sarà spostato all'infinito, qualora non vi sia qualche attríto più forte.</a:t>
            </a:r>
          </a:p>
          <a:p>
            <a:pPr>
              <a:lnSpc>
                <a:spcPct val="80000"/>
              </a:lnSpc>
            </a:pPr>
            <a:r>
              <a:rPr lang="en-US" sz="1800"/>
              <a:t>Oltre a ciò, pare che il mosso venga portato verso il vuoto per il fatto che questo cede; ma un tale cedimento si verificherà in ogni parte del vuoto, sicchè il mosso sarà spostato in ogni dove.</a:t>
            </a:r>
          </a:p>
          <a:p>
            <a:pPr>
              <a:lnSpc>
                <a:spcPct val="80000"/>
              </a:lnSpc>
            </a:pPr>
            <a:r>
              <a:rPr lang="en-US" sz="1800"/>
              <a:t>Inoltre, la nostra asserzione è chiarita anche da quanto segue: invero, noi vediamo che lo stesso peso e lo stesso corpo si muovono più rapidamente per due cause: o perchè è differente ciò attraverso cui l'oggetto passa (ad esempio, se passa attraverso 1'acqua o la terra, ovvero attraverso l'acqua o l'aria), oppure perchè l'oggetto spostato, qualora gli altri fattori siano gli stessi, differisce per l'eccesso del peso o della leggerezza.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0" y="0"/>
            <a:ext cx="9144000" cy="6858000"/>
          </a:xfrm>
        </p:spPr>
        <p:txBody>
          <a:bodyPr/>
          <a:lstStyle/>
          <a:p>
            <a:pPr>
              <a:lnSpc>
                <a:spcPct val="80000"/>
              </a:lnSpc>
            </a:pPr>
            <a:r>
              <a:rPr lang="en-US" sz="1800"/>
              <a:t>Nè è causa il mezzo attraverso cui l'oggetto passa, in quanto che esso fa da attrito, e ciò si verifica specialmente se il mezzo è spostato in senso contrario, ma poi anche se sta fermo. E l'attrito è maggiore quando il mezzo è meno divisibile, ossia quando esso ha una densità maggiore.</a:t>
            </a:r>
          </a:p>
          <a:p>
            <a:pPr>
              <a:lnSpc>
                <a:spcPct val="80000"/>
              </a:lnSpc>
            </a:pPr>
            <a:r>
              <a:rPr lang="en-US" sz="1800"/>
              <a:t>Sia, dunque, il corpo A spostato attraverso la grandezza B in un tempc G e attraverso la grandezza D, che è più sottile in un tempo E: se la lunghezza di B e quelle di D sono uguali, il tempo sarà proporzionato alla resistenza del corpo che fa d'attrito.</a:t>
            </a:r>
          </a:p>
          <a:p>
            <a:pPr>
              <a:lnSpc>
                <a:spcPct val="80000"/>
              </a:lnSpc>
            </a:pPr>
            <a:r>
              <a:rPr lang="en-US" sz="1800"/>
              <a:t>Siano, infatti B acqua e D aria: di quanto l'aria è più leggera e più incorporea dell'acqua, di tanto A passerà più velocemente attraverso D che attraverso B.</a:t>
            </a:r>
          </a:p>
          <a:p>
            <a:pPr>
              <a:lnSpc>
                <a:spcPct val="80000"/>
              </a:lnSpc>
            </a:pPr>
            <a:r>
              <a:rPr lang="en-US" sz="1800"/>
              <a:t>Vi sarà, dunque, tra velocità e velocità la medesima proporzione che intercorre tra l'aria e 1'acqua; sicchè, se la sottigliezza è doppia, il corpo percorrerà la grandezza B in un tempo doppio che la grandezza D e, quindi, il tempo G sarà doppio del tempo E.</a:t>
            </a:r>
          </a:p>
          <a:p>
            <a:pPr>
              <a:lnSpc>
                <a:spcPct val="80000"/>
              </a:lnSpc>
            </a:pPr>
            <a:r>
              <a:rPr lang="en-US" sz="1800"/>
              <a:t>E sempre, quanto più incorporeo e meno resistente e più divisibile sarà il mezzo attraverso cui l'oggetto è spostato, tanto più velocemente esso sarà spostato.</a:t>
            </a:r>
          </a:p>
          <a:p>
            <a:pPr>
              <a:lnSpc>
                <a:spcPct val="80000"/>
              </a:lnSpc>
            </a:pPr>
            <a:r>
              <a:rPr lang="en-US" sz="1800"/>
              <a:t>Ma per il vuoto non esiste alcuna proporzione secondo cui esso venga superato dal corpo, come non c'è proporzione tra lo zero e il numero...</a:t>
            </a:r>
          </a:p>
          <a:p>
            <a:pPr>
              <a:lnSpc>
                <a:spcPct val="80000"/>
              </a:lnSpc>
            </a:pPr>
            <a:r>
              <a:rPr lang="en-US" sz="1800"/>
              <a:t>...Ma se lo spostamento attraverso il mezzo più sottile si compie in un dato tempo e lungo un dato percorso, lo spostamento attraverso il vuoto supererebbe, invece, qualsiasi proporzione...</a:t>
            </a:r>
            <a:endParaRPr lang="it-IT"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549275"/>
          </a:xfrm>
        </p:spPr>
        <p:txBody>
          <a:bodyPr/>
          <a:lstStyle/>
          <a:p>
            <a:r>
              <a:rPr lang="it-IT" sz="4000"/>
              <a:t>Aristotele </a:t>
            </a:r>
          </a:p>
        </p:txBody>
      </p:sp>
      <p:sp>
        <p:nvSpPr>
          <p:cNvPr id="25603" name="Rectangle 3"/>
          <p:cNvSpPr>
            <a:spLocks noGrp="1" noChangeArrowheads="1"/>
          </p:cNvSpPr>
          <p:nvPr>
            <p:ph type="body" idx="1"/>
          </p:nvPr>
        </p:nvSpPr>
        <p:spPr>
          <a:xfrm>
            <a:off x="0" y="549275"/>
            <a:ext cx="9144000" cy="6308725"/>
          </a:xfrm>
        </p:spPr>
        <p:txBody>
          <a:bodyPr/>
          <a:lstStyle/>
          <a:p>
            <a:pPr>
              <a:lnSpc>
                <a:spcPct val="90000"/>
              </a:lnSpc>
            </a:pPr>
            <a:r>
              <a:rPr lang="it-IT" sz="2400"/>
              <a:t>Figlio del medico di fiducia dei re macedoni Aminta e Filippo, Aristotele nacque in Grecia, a Stagira nella penisola Calcidica, nel 384 avanti Cristo. Morti entrambi i genitori quando era ancora un bambino, a 17 anni andò ad Atene per entrare </a:t>
            </a:r>
            <a:r>
              <a:rPr lang="it-IT" sz="2400">
                <a:solidFill>
                  <a:srgbClr val="FF0000"/>
                </a:solidFill>
              </a:rPr>
              <a:t>nell'Accademia di Platone. Studiò lì per venti anni,</a:t>
            </a:r>
            <a:r>
              <a:rPr lang="it-IT" sz="2400"/>
              <a:t> fino alla morte del maestro avvenuta nel 347, e poi per dodici anni abbandonò Atene. Dapprima si recò presso Ermia, signore di Atarneo ed Asso, di cui sposò la figlia, e poi a Lesbo. </a:t>
            </a:r>
            <a:r>
              <a:rPr lang="it-IT" sz="2400">
                <a:solidFill>
                  <a:srgbClr val="FF0000"/>
                </a:solidFill>
              </a:rPr>
              <a:t>Dal 342 fu il precettore di Alessandro Magno</a:t>
            </a:r>
            <a:r>
              <a:rPr lang="it-IT" sz="2400"/>
              <a:t> a Mieza, in Macedonia. Quando, dopo la battaglia di Cheronea, i Macedoni conquistarono Atene, Aristotele vi ritornò </a:t>
            </a:r>
            <a:r>
              <a:rPr lang="it-IT" sz="2400">
                <a:solidFill>
                  <a:srgbClr val="FF0000"/>
                </a:solidFill>
              </a:rPr>
              <a:t>nel 335 e fondò la sua scuola: il Liceo</a:t>
            </a:r>
            <a:r>
              <a:rPr lang="it-IT" sz="2400"/>
              <a:t>. Qui studiò ed insegnò per  altri dodici anni. Alla morte di Alessandro Magno avvenuta nel 323, tornò nella natia penisola Calcidica, anche per l'affermarsi ad Atene del partito antimacedone; pochi mesi dopo morì per una malattia allo stomaco. Era il 322 avanti Cristo.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it-IT"/>
              <a:t>Fenomenologia caduta</a:t>
            </a:r>
          </a:p>
        </p:txBody>
      </p:sp>
      <p:pic>
        <p:nvPicPr>
          <p:cNvPr id="18435" name="Picture 3" descr="IMMAGINE">
            <a:hlinkClick r:id="rId3" action="ppaction://hlinkfile"/>
          </p:cNvPr>
          <p:cNvPicPr>
            <a:picLocks noChangeAspect="1" noChangeArrowheads="1"/>
          </p:cNvPicPr>
          <p:nvPr/>
        </p:nvPicPr>
        <p:blipFill>
          <a:blip r:embed="rId4" cstate="print"/>
          <a:srcRect/>
          <a:stretch>
            <a:fillRect/>
          </a:stretch>
        </p:blipFill>
        <p:spPr bwMode="auto">
          <a:xfrm>
            <a:off x="685800" y="874713"/>
            <a:ext cx="7977188" cy="5983287"/>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052513"/>
          </a:xfrm>
        </p:spPr>
        <p:txBody>
          <a:bodyPr/>
          <a:lstStyle/>
          <a:p>
            <a:r>
              <a:rPr lang="it-IT" sz="4000"/>
              <a:t>Aristotele: </a:t>
            </a:r>
            <a:r>
              <a:rPr lang="it-IT" sz="4000">
                <a:hlinkClick r:id="rId3" action="ppaction://hlinkfile"/>
              </a:rPr>
              <a:t>Velocità proporzionali alle forze</a:t>
            </a:r>
            <a:endParaRPr lang="it-IT" sz="4000"/>
          </a:p>
        </p:txBody>
      </p:sp>
      <p:pic>
        <p:nvPicPr>
          <p:cNvPr id="19459" name="Picture 3">
            <a:hlinkClick r:id="rId4" action="ppaction://hlinkfile"/>
          </p:cNvPr>
          <p:cNvPicPr>
            <a:picLocks noChangeAspect="1" noChangeArrowheads="1"/>
          </p:cNvPicPr>
          <p:nvPr/>
        </p:nvPicPr>
        <p:blipFill>
          <a:blip r:embed="rId5" cstate="print"/>
          <a:srcRect l="20000" t="17969" r="26875" b="25000"/>
          <a:stretch>
            <a:fillRect/>
          </a:stretch>
        </p:blipFill>
        <p:spPr bwMode="auto">
          <a:xfrm>
            <a:off x="1331913" y="1195388"/>
            <a:ext cx="6592887" cy="56626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it-IT"/>
              <a:t>Aristot: Moti non si compongono</a:t>
            </a:r>
          </a:p>
        </p:txBody>
      </p:sp>
      <p:pic>
        <p:nvPicPr>
          <p:cNvPr id="20483" name="Picture 3" descr="IMMAGINE">
            <a:hlinkClick r:id="rId3" action="ppaction://hlinkfile"/>
          </p:cNvPr>
          <p:cNvPicPr>
            <a:picLocks noChangeAspect="1" noChangeArrowheads="1"/>
          </p:cNvPicPr>
          <p:nvPr/>
        </p:nvPicPr>
        <p:blipFill>
          <a:blip r:embed="rId4" cstate="print"/>
          <a:srcRect/>
          <a:stretch>
            <a:fillRect/>
          </a:stretch>
        </p:blipFill>
        <p:spPr bwMode="auto">
          <a:xfrm>
            <a:off x="762000" y="989013"/>
            <a:ext cx="7824788" cy="5868987"/>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it-IT"/>
              <a:t>Sistema tolemaico</a:t>
            </a:r>
          </a:p>
        </p:txBody>
      </p:sp>
      <p:pic>
        <p:nvPicPr>
          <p:cNvPr id="21507" name="Picture 3" descr="IMMAGINE">
            <a:hlinkClick r:id="rId3" action="ppaction://hlinkfile"/>
          </p:cNvPr>
          <p:cNvPicPr>
            <a:picLocks noChangeAspect="1" noChangeArrowheads="1"/>
          </p:cNvPicPr>
          <p:nvPr/>
        </p:nvPicPr>
        <p:blipFill>
          <a:blip r:embed="rId4" cstate="print"/>
          <a:srcRect/>
          <a:stretch>
            <a:fillRect/>
          </a:stretch>
        </p:blipFill>
        <p:spPr bwMode="auto">
          <a:xfrm>
            <a:off x="609600" y="874713"/>
            <a:ext cx="7977188" cy="5983287"/>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Aristotele</a:t>
            </a:r>
            <a:endParaRPr lang="it-IT" dirty="0"/>
          </a:p>
        </p:txBody>
      </p:sp>
      <p:sp>
        <p:nvSpPr>
          <p:cNvPr id="3" name="Segnaposto contenuto 2"/>
          <p:cNvSpPr>
            <a:spLocks noGrp="1"/>
          </p:cNvSpPr>
          <p:nvPr>
            <p:ph idx="1"/>
          </p:nvPr>
        </p:nvSpPr>
        <p:spPr/>
        <p:txBody>
          <a:bodyPr/>
          <a:lstStyle/>
          <a:p>
            <a:r>
              <a:rPr lang="it-IT" dirty="0" smtClean="0">
                <a:hlinkClick r:id="rId3" action="ppaction://hlinkfile"/>
              </a:rPr>
              <a:t>Aristotele: Metafisica libro 1 </a:t>
            </a:r>
            <a:r>
              <a:rPr lang="it-IT" dirty="0" smtClean="0"/>
              <a:t>(</a:t>
            </a:r>
            <a:r>
              <a:rPr lang="it-IT" dirty="0" smtClean="0">
                <a:hlinkClick r:id="rId4"/>
              </a:rPr>
              <a:t>http://www.atuttascuola.it/contributi/filosofia/Metafisica%20di%20aristotele%20PDF.pdf</a:t>
            </a:r>
            <a:r>
              <a:rPr lang="it-IT" dirty="0" smtClean="0"/>
              <a:t>)</a:t>
            </a:r>
          </a:p>
          <a:p>
            <a:r>
              <a:rPr lang="it-IT" smtClean="0">
                <a:hlinkClick r:id="rId5"/>
              </a:rPr>
              <a:t>Aristotele </a:t>
            </a:r>
            <a:r>
              <a:rPr lang="it-IT" dirty="0" smtClean="0">
                <a:hlinkClick r:id="rId5"/>
              </a:rPr>
              <a:t>Fisica libro </a:t>
            </a:r>
            <a:r>
              <a:rPr lang="it-IT" dirty="0" smtClean="0">
                <a:hlinkClick r:id="rId5"/>
              </a:rPr>
              <a:t>2</a:t>
            </a:r>
            <a:endParaRPr lang="it-IT" dirty="0"/>
          </a:p>
          <a:p>
            <a:r>
              <a:rPr lang="it-IT" dirty="0" smtClean="0">
                <a:hlinkClick r:id="rId6"/>
              </a:rPr>
              <a:t>Aristotele Fisica libro 3</a:t>
            </a:r>
            <a:endParaRPr lang="it-IT" dirty="0" smtClean="0"/>
          </a:p>
          <a:p>
            <a:r>
              <a:rPr lang="it-IT" dirty="0" err="1" smtClean="0">
                <a:hlinkClick r:id="rId7"/>
              </a:rPr>
              <a:t>Aristotle</a:t>
            </a:r>
            <a:r>
              <a:rPr lang="it-IT" dirty="0">
                <a:hlinkClick r:id="rId7"/>
              </a:rPr>
              <a:t>:</a:t>
            </a:r>
            <a:r>
              <a:rPr lang="it-IT" dirty="0" smtClean="0">
                <a:hlinkClick r:id="rId7"/>
              </a:rPr>
              <a:t> </a:t>
            </a:r>
            <a:r>
              <a:rPr lang="it-IT" dirty="0" err="1" smtClean="0">
                <a:hlinkClick r:id="rId7"/>
              </a:rPr>
              <a:t>Physics</a:t>
            </a:r>
            <a:endParaRPr lang="it-IT" dirty="0" smtClean="0"/>
          </a:p>
          <a:p>
            <a:r>
              <a:rPr lang="it-IT" dirty="0" err="1" smtClean="0">
                <a:hlinkClick r:id="rId8"/>
              </a:rPr>
              <a:t>S.Marc</a:t>
            </a:r>
            <a:r>
              <a:rPr lang="it-IT" dirty="0" smtClean="0">
                <a:hlinkClick r:id="rId8"/>
              </a:rPr>
              <a:t> Cohen: SEP: </a:t>
            </a:r>
            <a:r>
              <a:rPr lang="it-IT" dirty="0" err="1" smtClean="0">
                <a:hlinkClick r:id="rId8"/>
              </a:rPr>
              <a:t>Aristotle</a:t>
            </a:r>
            <a:r>
              <a:rPr lang="it-IT" dirty="0" smtClean="0">
                <a:hlinkClick r:id="rId8"/>
              </a:rPr>
              <a:t>’s </a:t>
            </a:r>
            <a:r>
              <a:rPr lang="it-IT" dirty="0" err="1" smtClean="0">
                <a:hlinkClick r:id="rId8"/>
              </a:rPr>
              <a:t>Metaphysics</a:t>
            </a:r>
            <a:endParaRPr lang="it-IT"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0" y="0"/>
            <a:ext cx="9144000" cy="6858000"/>
          </a:xfrm>
        </p:spPr>
        <p:txBody>
          <a:bodyPr/>
          <a:lstStyle/>
          <a:p>
            <a:pPr>
              <a:lnSpc>
                <a:spcPct val="80000"/>
              </a:lnSpc>
            </a:pPr>
            <a:r>
              <a:rPr lang="it-IT" sz="2400"/>
              <a:t>Le opere di Aristotele che sono giunte fino a noi sono i corsi delle lezioni tenute all'Accademia ed al Liceo, e furono in parte redatte dai suoi allievi. Lo stile non é quindi sistematico, e talvolta oscuro, pur se nel complesso si presentano come un tentativo di sistematizzare tutto il sapere filosofico e scientifico del tempo, e di fissare le regole del ragionare e dell'esprimersi. Vi sono infatti </a:t>
            </a:r>
            <a:r>
              <a:rPr lang="it-IT" sz="2400">
                <a:solidFill>
                  <a:srgbClr val="FF0000"/>
                </a:solidFill>
              </a:rPr>
              <a:t>opere di logica, di etica, di politica, di fisica, di cosmologia, di zoologia, di anatomia, di fisiologia e di psicologia</a:t>
            </a:r>
            <a:r>
              <a:rPr lang="it-IT" sz="2400"/>
              <a:t>. La metodologia scientifica di Aristotele si ispira al modello delle dimostrazioni matematiche, ma le sue effettive ricerche si arrestano ad un livello precedente, e </a:t>
            </a:r>
            <a:r>
              <a:rPr lang="it-IT" sz="2400">
                <a:solidFill>
                  <a:srgbClr val="FF0000"/>
                </a:solidFill>
              </a:rPr>
              <a:t>ci presentano delle sottili analisi e discussioni per evidenziare principi e concetti</a:t>
            </a:r>
            <a:r>
              <a:rPr lang="it-IT" sz="2400"/>
              <a:t>. Pur essendo in genere considerato un empirista Aristotele é lontano dal nostro concetto di esperimento: i fenomeni di cui discute  nelle opere di Fisica (che probabilmente furono scritte nel periodo dell'Accademia) sono spesso le conoscenze acquisite, le convinzioni comuni; in seguito nelle opere di biologia (probabilmente scritte nel periodo del Liceo) fa invece riferimento ad un gran numero di osservazioni fatte personalmente o riportate da altri osservatori (per esempio pescatori o viaggiatori).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it-IT"/>
          </a:p>
        </p:txBody>
      </p:sp>
      <p:sp>
        <p:nvSpPr>
          <p:cNvPr id="27651" name="Rectangle 3"/>
          <p:cNvSpPr>
            <a:spLocks noGrp="1" noChangeArrowheads="1"/>
          </p:cNvSpPr>
          <p:nvPr>
            <p:ph type="body" idx="1"/>
          </p:nvPr>
        </p:nvSpPr>
        <p:spPr/>
        <p:txBody>
          <a:bodyPr/>
          <a:lstStyle/>
          <a:p>
            <a:pPr>
              <a:lnSpc>
                <a:spcPct val="90000"/>
              </a:lnSpc>
            </a:pPr>
            <a:r>
              <a:rPr lang="it-IT" sz="2800"/>
              <a:t>La storia di come gli scritti di Aristotele ci siano pervenuti é complessa, ma </a:t>
            </a:r>
            <a:r>
              <a:rPr lang="it-IT" sz="2800">
                <a:solidFill>
                  <a:srgbClr val="FF0000"/>
                </a:solidFill>
              </a:rPr>
              <a:t>già nel 1300 quasi tutte le opere di Aristotele erano state tradotte in Latino</a:t>
            </a:r>
            <a:r>
              <a:rPr lang="it-IT" sz="2800"/>
              <a:t>, sia direttamente dal greco, sia attraverso la mediazione araba, ed erano state trascritte in numerosi esemplari. Attraverso i secoli le idee contenute in questi testi hanno influenzato come poche altre lo sviluppo del pensiero occidentale. Sfortunatamente l'aspetto sistematico che via via esse assunsero anche per opera dei commentatori e degli interpreti, e </a:t>
            </a:r>
            <a:r>
              <a:rPr lang="it-IT" sz="2800">
                <a:solidFill>
                  <a:srgbClr val="FF0000"/>
                </a:solidFill>
              </a:rPr>
              <a:t>le connessioni stabilite col pensiero teologico e politico</a:t>
            </a:r>
            <a:r>
              <a:rPr lang="it-IT" sz="2800"/>
              <a:t>, furono di ostacolo nel Seicento al progresso scientifico. Contro molte delle idee della tradizione aristotelica dovette combattere Galileo.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t-IT"/>
              <a:t>Aristotele: spazio e moto</a:t>
            </a:r>
          </a:p>
        </p:txBody>
      </p:sp>
      <p:sp>
        <p:nvSpPr>
          <p:cNvPr id="6147" name="Rectangle 3"/>
          <p:cNvSpPr>
            <a:spLocks noGrp="1" noChangeArrowheads="1"/>
          </p:cNvSpPr>
          <p:nvPr>
            <p:ph type="body" idx="1"/>
          </p:nvPr>
        </p:nvSpPr>
        <p:spPr/>
        <p:txBody>
          <a:bodyPr/>
          <a:lstStyle/>
          <a:p>
            <a:pPr>
              <a:lnSpc>
                <a:spcPct val="80000"/>
              </a:lnSpc>
            </a:pPr>
            <a:r>
              <a:rPr lang="it-IT" sz="2000"/>
              <a:t>Aristotele, rinunciando al vecchio modello atomista di spazio omogeneo ed isotropo, entità indipendente dagli oggetti fisici e sistema di riferimento per i movimenti dei medesimi, introduce quello di </a:t>
            </a:r>
            <a:r>
              <a:rPr lang="it-IT" sz="2000">
                <a:solidFill>
                  <a:srgbClr val="FF0000"/>
                </a:solidFill>
              </a:rPr>
              <a:t>spazio relazionale</a:t>
            </a:r>
            <a:r>
              <a:rPr lang="it-IT" sz="2000"/>
              <a:t>, inteso come luogo o posizione relativa dei corpi, che sono le entità fondamentali.</a:t>
            </a:r>
          </a:p>
          <a:p>
            <a:pPr>
              <a:lnSpc>
                <a:spcPct val="80000"/>
              </a:lnSpc>
            </a:pPr>
            <a:r>
              <a:rPr lang="it-IT" sz="2000"/>
              <a:t>L'universo chiuso o meglio il cosmo di Aristotele è distinto in una </a:t>
            </a:r>
            <a:r>
              <a:rPr lang="it-IT" sz="2000">
                <a:solidFill>
                  <a:srgbClr val="FF0000"/>
                </a:solidFill>
              </a:rPr>
              <a:t>zona celeste ed una terrestre</a:t>
            </a:r>
            <a:r>
              <a:rPr lang="it-IT" sz="2000"/>
              <a:t>, delimitate dalla sfera della luna; nella zona terrestre esistono quattro elementi: l'aria, l'acqua, il fuoco e la terra, mentre nella zona celeste vi è un solo elemento, la quintessenza cioè l'etere </a:t>
            </a:r>
          </a:p>
          <a:p>
            <a:pPr>
              <a:lnSpc>
                <a:spcPct val="80000"/>
              </a:lnSpc>
            </a:pPr>
            <a:r>
              <a:rPr lang="it-IT" sz="2000"/>
              <a:t>Nella sfera sublunare vi possono essere quattro tipi di cambiamento:</a:t>
            </a:r>
          </a:p>
          <a:p>
            <a:pPr>
              <a:lnSpc>
                <a:spcPct val="80000"/>
              </a:lnSpc>
            </a:pPr>
            <a:r>
              <a:rPr lang="it-IT" sz="2000"/>
              <a:t>-  di sostanza (il legno che brucia e diventa cenere);</a:t>
            </a:r>
          </a:p>
          <a:p>
            <a:pPr>
              <a:lnSpc>
                <a:spcPct val="80000"/>
              </a:lnSpc>
            </a:pPr>
            <a:r>
              <a:rPr lang="it-IT" sz="2000"/>
              <a:t>- di qualità (il passaggio da un colore ad un altro);</a:t>
            </a:r>
          </a:p>
          <a:p>
            <a:pPr>
              <a:lnSpc>
                <a:spcPct val="80000"/>
              </a:lnSpc>
            </a:pPr>
            <a:r>
              <a:rPr lang="it-IT" sz="2000"/>
              <a:t>- di quantità (un aumento o una diminuzione di peso);</a:t>
            </a:r>
          </a:p>
          <a:p>
            <a:pPr>
              <a:lnSpc>
                <a:spcPct val="80000"/>
              </a:lnSpc>
            </a:pPr>
            <a:r>
              <a:rPr lang="it-IT" sz="2000"/>
              <a:t>- di posizione (il moto locale dei corpi).</a:t>
            </a:r>
          </a:p>
          <a:p>
            <a:pPr>
              <a:lnSpc>
                <a:spcPct val="80000"/>
              </a:lnSpc>
            </a:pPr>
            <a:r>
              <a:rPr lang="it-IT" sz="2000"/>
              <a:t>Nel mondo celeste invece l'unico cambiamento possibile è il moto locale.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t-IT"/>
              <a:t>Aristotele: Spazio relazionale</a:t>
            </a:r>
            <a:endParaRPr lang="en-US"/>
          </a:p>
        </p:txBody>
      </p:sp>
      <p:pic>
        <p:nvPicPr>
          <p:cNvPr id="7171" name="Picture 3" descr="FisArist"/>
          <p:cNvPicPr>
            <a:picLocks noChangeAspect="1" noChangeArrowheads="1"/>
          </p:cNvPicPr>
          <p:nvPr/>
        </p:nvPicPr>
        <p:blipFill>
          <a:blip r:embed="rId3" cstate="print"/>
          <a:srcRect/>
          <a:stretch>
            <a:fillRect/>
          </a:stretch>
        </p:blipFill>
        <p:spPr bwMode="auto">
          <a:xfrm>
            <a:off x="2057400" y="914400"/>
            <a:ext cx="4810125" cy="5943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a:t>Moti naturali e violenti</a:t>
            </a:r>
          </a:p>
        </p:txBody>
      </p:sp>
      <p:sp>
        <p:nvSpPr>
          <p:cNvPr id="8195" name="Rectangle 3"/>
          <p:cNvSpPr>
            <a:spLocks noGrp="1" noChangeArrowheads="1"/>
          </p:cNvSpPr>
          <p:nvPr>
            <p:ph type="body" idx="1"/>
          </p:nvPr>
        </p:nvSpPr>
        <p:spPr/>
        <p:txBody>
          <a:bodyPr/>
          <a:lstStyle/>
          <a:p>
            <a:pPr>
              <a:lnSpc>
                <a:spcPct val="80000"/>
              </a:lnSpc>
            </a:pPr>
            <a:r>
              <a:rPr lang="en-US" sz="1800"/>
              <a:t>Secondo Aristotele il moto, nella zona sublunare, può essere </a:t>
            </a:r>
            <a:r>
              <a:rPr lang="en-US" sz="1800">
                <a:solidFill>
                  <a:srgbClr val="FF0000"/>
                </a:solidFill>
              </a:rPr>
              <a:t>naturale o violento</a:t>
            </a:r>
            <a:r>
              <a:rPr lang="en-US" sz="1800"/>
              <a:t>; a causa del carettere relazionale dello spazio ad ogni elemento corrisponde un proprio luogo: in alto per l'aria ed il fuoco, in basso per la terra e l'acqua. </a:t>
            </a:r>
            <a:r>
              <a:rPr lang="en-US" sz="1800">
                <a:solidFill>
                  <a:srgbClr val="FF0000"/>
                </a:solidFill>
              </a:rPr>
              <a:t>Verso questi luoghi gli specifici corpi, a seconda della loro consistenza, si muovono per moto naturale</a:t>
            </a:r>
            <a:r>
              <a:rPr lang="en-US" sz="1800"/>
              <a:t>. Il moto violento è invece il moto che i corpi compiono quando una determinata causa li rimuove dalla loro posizione naturale (il moto di un sasso scagliato verso l'alto).</a:t>
            </a:r>
          </a:p>
          <a:p>
            <a:pPr>
              <a:lnSpc>
                <a:spcPct val="80000"/>
              </a:lnSpc>
            </a:pPr>
            <a:r>
              <a:rPr lang="en-US" sz="1800"/>
              <a:t>Al </a:t>
            </a:r>
            <a:r>
              <a:rPr lang="en-US" sz="1800">
                <a:solidFill>
                  <a:srgbClr val="FF0000"/>
                </a:solidFill>
              </a:rPr>
              <a:t>mondo celeste</a:t>
            </a:r>
            <a:r>
              <a:rPr lang="en-US" sz="1800"/>
              <a:t> vengono attribuiti solo moti naturali circolari, uniformi ed eterni, lungo sfere solide cristalline, corrispondenti alle stelle ed ai pianeti. L'analisi dei moti naturali e violenti viene condotta da Aristotele partendo da osservazioni legate al senso comune. </a:t>
            </a:r>
            <a:r>
              <a:rPr lang="en-US" sz="1800">
                <a:solidFill>
                  <a:srgbClr val="FF0000"/>
                </a:solidFill>
              </a:rPr>
              <a:t>Tutti i corpi “pesanti” lasciati liberi si muovono di moto naturale verso il centro della Terra</a:t>
            </a:r>
            <a:r>
              <a:rPr lang="en-US" sz="1800"/>
              <a:t>, cioè verso il centro dell'Universo, che è quindi il loro luogo naturale.</a:t>
            </a:r>
          </a:p>
          <a:p>
            <a:pPr>
              <a:lnSpc>
                <a:spcPct val="80000"/>
              </a:lnSpc>
            </a:pPr>
            <a:r>
              <a:rPr lang="en-US" sz="1800"/>
              <a:t>Similmente tutti i corpi "leggeri" si muovono verso l'alto e più precisamente verso la sfera della luna che è il loro luogo naturale. Entrambi i moti sono considerati come </a:t>
            </a:r>
            <a:r>
              <a:rPr lang="en-US" sz="1800">
                <a:solidFill>
                  <a:srgbClr val="FF0000"/>
                </a:solidFill>
              </a:rPr>
              <a:t>moti accelerati</a:t>
            </a:r>
            <a:r>
              <a:rPr lang="en-US" sz="1800"/>
              <a:t>. Inoltre, dato che la maggior parte dei corpi sulla Terra sono dei composti, si considera predominante l'elemento componente che determina la direzione del moto (in alto o in basso). </a:t>
            </a:r>
          </a:p>
          <a:p>
            <a:pPr>
              <a:lnSpc>
                <a:spcPct val="80000"/>
              </a:lnSpc>
            </a:pPr>
            <a:r>
              <a:rPr lang="en-US" sz="1800"/>
              <a:t>Aristotele ritiene necessario dare una spiegazione causale del moto sia nel caso dei moti naturali che di quelli violenti. </a:t>
            </a:r>
            <a:r>
              <a:rPr lang="en-US" sz="1800">
                <a:solidFill>
                  <a:srgbClr val="FF0000"/>
                </a:solidFill>
              </a:rPr>
              <a:t>Una assunzione fondamentale da lui fatta è che tutto ciò che si muove deve essere mosso da una potenza motrice, ben distinta dalla cosa mossa.</a:t>
            </a:r>
            <a:endParaRPr lang="it-IT" sz="180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a:t>Fisica", VIII ( teta ) , 4, 254 b - 255 a</a:t>
            </a:r>
            <a:endParaRPr lang="it-IT" sz="4000"/>
          </a:p>
        </p:txBody>
      </p:sp>
      <p:sp>
        <p:nvSpPr>
          <p:cNvPr id="9219" name="Rectangle 3"/>
          <p:cNvSpPr>
            <a:spLocks noGrp="1" noChangeArrowheads="1"/>
          </p:cNvSpPr>
          <p:nvPr>
            <p:ph type="body" idx="1"/>
          </p:nvPr>
        </p:nvSpPr>
        <p:spPr/>
        <p:txBody>
          <a:bodyPr/>
          <a:lstStyle/>
          <a:p>
            <a:pPr>
              <a:lnSpc>
                <a:spcPct val="80000"/>
              </a:lnSpc>
            </a:pPr>
            <a:r>
              <a:rPr lang="en-US" sz="1800"/>
              <a:t>...Tra le cose che muovono e che sono mosse, alcune muovono e sono mosse per accidente, altre per se stesse: per accidente, quante sono, </a:t>
            </a:r>
            <a:r>
              <a:rPr lang="en-US" sz="2000"/>
              <a:t>ad esempio, inerenti a quelle che muovono o sono mosse, e relative a una parte di esse; per se stesse, quante, ad esempio, non sono inerenti a ciò che muove o è mosso, e non muovono nè sono mosse per il fatto che sono una parte di esse. Delle cose che sono mobili per sè, alcune sono mosse da sè, altre da altro, e alcune secondo natura, altre per violenza e contro natura.</a:t>
            </a:r>
          </a:p>
          <a:p>
            <a:pPr>
              <a:lnSpc>
                <a:spcPct val="80000"/>
              </a:lnSpc>
            </a:pPr>
            <a:r>
              <a:rPr lang="en-US" sz="2000"/>
              <a:t>Ciò-che-si-muove-da-sè si muove secondo natura, come qualsivoglia animale (l'animale, infatti, si muove da sè, e noi diciamo che si muovono secondo natura tutte le cose che hanno in sè il principio del movimento: perciò l'animale, nella sua interezza, muove se stesso secondo natura, quantunque sia possibile che il corpo si muova tanto secondo natura quanto contro natura, giacchè, in realtà, c'è differenza tra la qualità del movimento che un corpo si trova ad effettuare, e la qualità dell'elemento di cui consta il corpo stesso); invece, tra le cose che son mosse da altro, alcune sono mosse secondo natura, altre contro natura: contro natura, ad esempio, le cose terrestri verso l'alto e il fuoco verso il basso e, inoltre le parti degli animali spesso sono mosse contro natura, ossia in contrasto con le loro naturali posizioni e i modi naturali del loro movimento.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0" y="0"/>
            <a:ext cx="9144000" cy="6858000"/>
          </a:xfrm>
        </p:spPr>
        <p:txBody>
          <a:bodyPr/>
          <a:lstStyle/>
          <a:p>
            <a:pPr>
              <a:lnSpc>
                <a:spcPct val="80000"/>
              </a:lnSpc>
            </a:pPr>
            <a:r>
              <a:rPr lang="en-US" sz="1800"/>
              <a:t>E soprattutto nelle cose mosse contro natura è evidente che il mosso è mosso da qualcosa, perchè si vede direttamente che esso è mosso da altro. E dopo le cose mosse contro natura, tra quelle mosse secondo natura ciò si nota di più in quelle che si muovono da sè, ad esempio negli animali: infatti, si scorge chiaramente che l'oggetto è mosso da qualcosa, ma è oscuro il modo con cui si deve distinguere in esso ciò che muove e ciò che è mosso: sembra, infatti, che, come nelle imbarcazioni e negli altri oggetti non naturali, così anche negli animali siano divisi ciò che muove e ciò che è mosso, e che in tal modo il tutto muova se medesimo.</a:t>
            </a:r>
          </a:p>
          <a:p>
            <a:pPr>
              <a:lnSpc>
                <a:spcPct val="80000"/>
              </a:lnSpc>
            </a:pPr>
            <a:r>
              <a:rPr lang="en-US" sz="1800"/>
              <a:t>Ma le difficoltà nascono soprattutto nell'ultima parte della suddetta distinzione: infatti, secondo ciò che abbiamo detto, fra le cose mosse da altro, alcune son mosse contro natura, altre, per contrario, non ci resta che considerarle mosse secondo natura.</a:t>
            </a:r>
          </a:p>
          <a:p>
            <a:pPr>
              <a:lnSpc>
                <a:spcPct val="80000"/>
              </a:lnSpc>
            </a:pPr>
            <a:r>
              <a:rPr lang="en-US" sz="1800"/>
              <a:t>Sono appunto queste ultime quelle che potrebbero metterci in difficoltà quando vogliamo sapere da che cosa mai esse vengano mosse, ad esempio i corpi leggeri e quelli pesanti. Questi, infatti, per violenza:l sono mossi verso i luoghi opposti, ma secondo natura verso i propri luoghi, il leggero verso l'alto, il pesante verso il basso.</a:t>
            </a:r>
          </a:p>
          <a:p>
            <a:pPr>
              <a:lnSpc>
                <a:spcPct val="80000"/>
              </a:lnSpc>
            </a:pPr>
            <a:r>
              <a:rPr lang="en-US" sz="1800"/>
              <a:t>Ma da chi siano mossi non si riscontra ancora con la medesima evidenza con la quale ciò si riscontra quando sono mossi contro natura. In realtà, non si può dire affatto che essi si muovano da sè, perché questa è una prerogativa degli esseri viventi ed animati, e se così fosse, essi potrebbero anche fermarsi da sè (dico, ad esempio, che se qualcosa è da sè causa del passeggiare, lo è anche del non-passeggiare): sicchè, se il fuoco è di per sè portato verso l'alto, è chiaro che dovrebbe anche di per sè essere portato verso il basso.</a:t>
            </a:r>
          </a:p>
          <a:p>
            <a:pPr>
              <a:lnSpc>
                <a:spcPct val="80000"/>
              </a:lnSpc>
            </a:pPr>
            <a:r>
              <a:rPr lang="en-US" sz="1800"/>
              <a:t>Infatti, sarebbe illogico che tali corpi si muovessero di per sè secondo un solo movimento, se si ammette che essi da sè muovono se stessi...</a:t>
            </a:r>
            <a:endParaRPr lang="it-IT" sz="1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 23 settembre 99 Pavia Ing">
  <a:themeElements>
    <a:clrScheme name="m) 23 settembre 99 Pavia 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 23 settembre 99 Pavia 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 23 settembre 99 Pavia Ing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 23 settembre 99 Pavia Ing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 23 settembre 99 Pavia Ing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 23 settembre 99 Pavia Ing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 23 settembre 99 Pavia 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 23 settembre 99 Pavia 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 23 settembre 99 Pavia 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HPS and Science education</Template>
  <TotalTime>392</TotalTime>
  <Words>3469</Words>
  <Application>Microsoft Office PowerPoint</Application>
  <PresentationFormat>Presentazione su schermo (4:3)</PresentationFormat>
  <Paragraphs>101</Paragraphs>
  <Slides>24</Slides>
  <Notes>24</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24</vt:i4>
      </vt:variant>
    </vt:vector>
  </HeadingPairs>
  <TitlesOfParts>
    <vt:vector size="27" baseType="lpstr">
      <vt:lpstr>Arial</vt:lpstr>
      <vt:lpstr>Times New Roman</vt:lpstr>
      <vt:lpstr>m) 23 settembre 99 Pavia Ing</vt:lpstr>
      <vt:lpstr>Aristotele</vt:lpstr>
      <vt:lpstr>Aristotele </vt:lpstr>
      <vt:lpstr>Diapositiva 3</vt:lpstr>
      <vt:lpstr>Diapositiva 4</vt:lpstr>
      <vt:lpstr>Aristotele: spazio e moto</vt:lpstr>
      <vt:lpstr>Aristotele: Spazio relazionale</vt:lpstr>
      <vt:lpstr>Moti naturali e violenti</vt:lpstr>
      <vt:lpstr>Fisica", VIII ( teta ) , 4, 254 b - 255 a</vt:lpstr>
      <vt:lpstr>Diapositiva 9</vt:lpstr>
      <vt:lpstr>Moti naturali: principi del moto</vt:lpstr>
      <vt:lpstr>“Fisica”, VIII, ( v ), 4, 255 b - 256 a</vt:lpstr>
      <vt:lpstr>Moti violenti</vt:lpstr>
      <vt:lpstr>"Fisica", VII (H), 5, 249 b - 250 a</vt:lpstr>
      <vt:lpstr>Diapositiva 14</vt:lpstr>
      <vt:lpstr>Azione per contatto</vt:lpstr>
      <vt:lpstr>"Del cielo", III ( Gamma ). 2, 301 b</vt:lpstr>
      <vt:lpstr>Spazio pieno</vt:lpstr>
      <vt:lpstr>Fisica", IV ( D ), 8, 215 a-b)</vt:lpstr>
      <vt:lpstr>Diapositiva 19</vt:lpstr>
      <vt:lpstr>Fenomenologia caduta</vt:lpstr>
      <vt:lpstr>Aristotele: Velocità proporzionali alle forze</vt:lpstr>
      <vt:lpstr>Aristot: Moti non si compongono</vt:lpstr>
      <vt:lpstr>Sistema tolemaico</vt:lpstr>
      <vt:lpstr>Aristotele</vt:lpstr>
    </vt:vector>
  </TitlesOfParts>
  <Company>Dip. Fisica "A. Volta"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Aristotele</dc:title>
  <dc:creator>Fabio Bevilacqua</dc:creator>
  <cp:lastModifiedBy>Fabio</cp:lastModifiedBy>
  <cp:revision>5</cp:revision>
  <dcterms:created xsi:type="dcterms:W3CDTF">2003-02-25T10:57:07Z</dcterms:created>
  <dcterms:modified xsi:type="dcterms:W3CDTF">2011-10-12T16:22:43Z</dcterms:modified>
</cp:coreProperties>
</file>