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3"/>
  </p:notesMasterIdLst>
  <p:sldIdLst>
    <p:sldId id="256" r:id="rId2"/>
    <p:sldId id="261" r:id="rId3"/>
    <p:sldId id="263" r:id="rId4"/>
    <p:sldId id="264" r:id="rId5"/>
    <p:sldId id="281" r:id="rId6"/>
    <p:sldId id="282" r:id="rId7"/>
    <p:sldId id="283" r:id="rId8"/>
    <p:sldId id="284" r:id="rId9"/>
    <p:sldId id="285" r:id="rId10"/>
    <p:sldId id="259" r:id="rId11"/>
    <p:sldId id="279" r:id="rId12"/>
    <p:sldId id="260" r:id="rId13"/>
    <p:sldId id="280" r:id="rId14"/>
    <p:sldId id="262" r:id="rId15"/>
    <p:sldId id="278" r:id="rId16"/>
    <p:sldId id="269" r:id="rId17"/>
    <p:sldId id="288" r:id="rId18"/>
    <p:sldId id="270" r:id="rId19"/>
    <p:sldId id="286" r:id="rId20"/>
    <p:sldId id="287" r:id="rId21"/>
    <p:sldId id="267" r:id="rId22"/>
    <p:sldId id="274" r:id="rId23"/>
    <p:sldId id="268" r:id="rId24"/>
    <p:sldId id="275" r:id="rId25"/>
    <p:sldId id="265" r:id="rId26"/>
    <p:sldId id="276" r:id="rId27"/>
    <p:sldId id="266" r:id="rId28"/>
    <p:sldId id="271" r:id="rId29"/>
    <p:sldId id="272" r:id="rId30"/>
    <p:sldId id="273" r:id="rId31"/>
    <p:sldId id="277"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p:scale>
          <a:sx n="66" d="100"/>
          <a:sy n="66" d="100"/>
        </p:scale>
        <p:origin x="-774" y="-4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it-IT"/>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it-IT"/>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it-IT"/>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45ADDB4-6262-47AD-86B4-D51155AC425B}"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0810514-A420-41B2-BAD2-41DAE586DD80}" type="slidenum">
              <a:rPr lang="it-IT"/>
              <a:pPr/>
              <a:t>1</a:t>
            </a:fld>
            <a:endParaRPr lang="it-IT"/>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2432506-94D1-4F60-A226-13F9BDC5D55A}" type="slidenum">
              <a:rPr lang="it-IT"/>
              <a:pPr/>
              <a:t>10</a:t>
            </a:fld>
            <a:endParaRPr lang="it-IT"/>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845ADDB4-6262-47AD-86B4-D51155AC425B}" type="slidenum">
              <a:rPr lang="it-IT" smtClean="0"/>
              <a:pPr>
                <a:defRPr/>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656EDC7-5D87-4FF6-9644-7D5056B8232A}" type="slidenum">
              <a:rPr lang="it-IT"/>
              <a:pPr/>
              <a:t>12</a:t>
            </a:fld>
            <a:endParaRPr lang="it-IT"/>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845ADDB4-6262-47AD-86B4-D51155AC425B}" type="slidenum">
              <a:rPr lang="it-IT" smtClean="0"/>
              <a:pPr>
                <a:defRPr/>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E6D4F28-DFA5-4AEB-A361-E558509A08F3}" type="slidenum">
              <a:rPr lang="it-IT"/>
              <a:pPr/>
              <a:t>14</a:t>
            </a:fld>
            <a:endParaRPr lang="it-IT"/>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845ADDB4-6262-47AD-86B4-D51155AC425B}" type="slidenum">
              <a:rPr lang="it-IT" smtClean="0"/>
              <a:pPr>
                <a:defRPr/>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191E5E14-F19D-448B-B879-F77B686C06CB}" type="slidenum">
              <a:rPr lang="it-IT"/>
              <a:pPr/>
              <a:t>16</a:t>
            </a:fld>
            <a:endParaRPr lang="it-IT"/>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845ADDB4-6262-47AD-86B4-D51155AC425B}" type="slidenum">
              <a:rPr lang="it-IT" smtClean="0"/>
              <a:pPr>
                <a:defRPr/>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D1CB5C1-81F1-4A9E-9EBC-34EB40082A76}" type="slidenum">
              <a:rPr lang="it-IT"/>
              <a:pPr/>
              <a:t>18</a:t>
            </a:fld>
            <a:endParaRPr lang="it-IT"/>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2BF9BA5-4DA6-414A-8A29-CD9134E9B188}" type="slidenum">
              <a:rPr lang="it-IT" smtClean="0"/>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A693DF7-1393-466A-A651-27A39E7CCB17}" type="slidenum">
              <a:rPr lang="it-IT"/>
              <a:pPr/>
              <a:t>2</a:t>
            </a:fld>
            <a:endParaRPr lang="it-IT"/>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2BF9BA5-4DA6-414A-8A29-CD9134E9B188}" type="slidenum">
              <a:rPr lang="it-IT" smtClean="0"/>
              <a:pPr/>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22B3D62-DA4F-439A-808D-EB77D31ACC2E}" type="slidenum">
              <a:rPr lang="it-IT"/>
              <a:pPr/>
              <a:t>21</a:t>
            </a:fld>
            <a:endParaRPr lang="it-IT"/>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it-IT"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845ADDB4-6262-47AD-86B4-D51155AC425B}" type="slidenum">
              <a:rPr lang="it-IT" smtClean="0"/>
              <a:pPr>
                <a:defRPr/>
              </a:pPr>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E38FFFD-E95D-472F-934C-78EE2B16C5BA}" type="slidenum">
              <a:rPr lang="it-IT"/>
              <a:pPr/>
              <a:t>23</a:t>
            </a:fld>
            <a:endParaRPr 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845ADDB4-6262-47AD-86B4-D51155AC425B}" type="slidenum">
              <a:rPr lang="it-IT" smtClean="0"/>
              <a:pPr>
                <a:defRPr/>
              </a:pPr>
              <a:t>24</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66FC50CA-005A-4A12-A882-7301553402FD}" type="slidenum">
              <a:rPr lang="it-IT"/>
              <a:pPr/>
              <a:t>25</a:t>
            </a:fld>
            <a:endParaRPr lang="it-IT"/>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845ADDB4-6262-47AD-86B4-D51155AC425B}" type="slidenum">
              <a:rPr lang="it-IT" smtClean="0"/>
              <a:pPr>
                <a:defRPr/>
              </a:pPr>
              <a:t>26</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BE2491C-7854-4C6F-BD6C-ED048B739562}" type="slidenum">
              <a:rPr lang="it-IT"/>
              <a:pPr/>
              <a:t>27</a:t>
            </a:fld>
            <a:endParaRPr lang="it-IT"/>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immagine diapositiva 1"/>
          <p:cNvSpPr>
            <a:spLocks noGrp="1" noRot="1" noChangeAspect="1" noTextEdit="1"/>
          </p:cNvSpPr>
          <p:nvPr>
            <p:ph type="sldImg"/>
          </p:nvPr>
        </p:nvSpPr>
        <p:spPr>
          <a:ln/>
        </p:spPr>
      </p:sp>
      <p:sp>
        <p:nvSpPr>
          <p:cNvPr id="37891" name="Segnaposto note 2"/>
          <p:cNvSpPr>
            <a:spLocks noGrp="1"/>
          </p:cNvSpPr>
          <p:nvPr>
            <p:ph type="body" idx="1"/>
          </p:nvPr>
        </p:nvSpPr>
        <p:spPr>
          <a:noFill/>
          <a:ln/>
        </p:spPr>
        <p:txBody>
          <a:bodyPr/>
          <a:lstStyle/>
          <a:p>
            <a:endParaRPr lang="it-IT" smtClean="0"/>
          </a:p>
        </p:txBody>
      </p:sp>
      <p:sp>
        <p:nvSpPr>
          <p:cNvPr id="37892" name="Segnaposto numero diapositiva 3"/>
          <p:cNvSpPr>
            <a:spLocks noGrp="1"/>
          </p:cNvSpPr>
          <p:nvPr>
            <p:ph type="sldNum" sz="quarter" idx="5"/>
          </p:nvPr>
        </p:nvSpPr>
        <p:spPr>
          <a:noFill/>
        </p:spPr>
        <p:txBody>
          <a:bodyPr/>
          <a:lstStyle/>
          <a:p>
            <a:fld id="{BBFD5875-344F-49E8-9A2A-C4B8F9C38F9E}" type="slidenum">
              <a:rPr lang="it-IT"/>
              <a:pPr/>
              <a:t>28</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a:ln/>
        </p:spPr>
      </p:sp>
      <p:sp>
        <p:nvSpPr>
          <p:cNvPr id="38915" name="Segnaposto note 2"/>
          <p:cNvSpPr>
            <a:spLocks noGrp="1"/>
          </p:cNvSpPr>
          <p:nvPr>
            <p:ph type="body" idx="1"/>
          </p:nvPr>
        </p:nvSpPr>
        <p:spPr>
          <a:noFill/>
          <a:ln/>
        </p:spPr>
        <p:txBody>
          <a:bodyPr/>
          <a:lstStyle/>
          <a:p>
            <a:endParaRPr lang="it-IT" smtClean="0"/>
          </a:p>
        </p:txBody>
      </p:sp>
      <p:sp>
        <p:nvSpPr>
          <p:cNvPr id="38916" name="Segnaposto numero diapositiva 3"/>
          <p:cNvSpPr>
            <a:spLocks noGrp="1"/>
          </p:cNvSpPr>
          <p:nvPr>
            <p:ph type="sldNum" sz="quarter" idx="5"/>
          </p:nvPr>
        </p:nvSpPr>
        <p:spPr>
          <a:noFill/>
        </p:spPr>
        <p:txBody>
          <a:bodyPr/>
          <a:lstStyle/>
          <a:p>
            <a:fld id="{F78CCC45-070D-44F2-B7AE-71A4629E69B0}" type="slidenum">
              <a:rPr lang="it-IT"/>
              <a:pPr/>
              <a:t>29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0F0C9F3-FADC-4208-BFDC-CFEE69708304}" type="slidenum">
              <a:rPr lang="it-IT"/>
              <a:pPr/>
              <a:t>3</a:t>
            </a:fld>
            <a:endParaRPr lang="it-IT"/>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a:ln/>
        </p:spPr>
      </p:sp>
      <p:sp>
        <p:nvSpPr>
          <p:cNvPr id="39939" name="Segnaposto note 2"/>
          <p:cNvSpPr>
            <a:spLocks noGrp="1"/>
          </p:cNvSpPr>
          <p:nvPr>
            <p:ph type="body" idx="1"/>
          </p:nvPr>
        </p:nvSpPr>
        <p:spPr>
          <a:noFill/>
          <a:ln/>
        </p:spPr>
        <p:txBody>
          <a:bodyPr/>
          <a:lstStyle/>
          <a:p>
            <a:endParaRPr lang="it-IT" smtClean="0"/>
          </a:p>
        </p:txBody>
      </p:sp>
      <p:sp>
        <p:nvSpPr>
          <p:cNvPr id="39940" name="Segnaposto numero diapositiva 3"/>
          <p:cNvSpPr>
            <a:spLocks noGrp="1"/>
          </p:cNvSpPr>
          <p:nvPr>
            <p:ph type="sldNum" sz="quarter" idx="5"/>
          </p:nvPr>
        </p:nvSpPr>
        <p:spPr>
          <a:noFill/>
        </p:spPr>
        <p:txBody>
          <a:bodyPr/>
          <a:lstStyle/>
          <a:p>
            <a:fld id="{35ADF372-779A-4C5A-9397-A3A1C8CAFE77}" type="slidenum">
              <a:rPr lang="it-IT"/>
              <a:pPr/>
              <a:t>30</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845ADDB4-6262-47AD-86B4-D51155AC425B}" type="slidenum">
              <a:rPr lang="it-IT" smtClean="0"/>
              <a:pPr>
                <a:defRPr/>
              </a:pPr>
              <a:t>31</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A6FBDF1-92A5-4F68-917A-6577AF36E509}" type="slidenum">
              <a:rPr lang="it-IT"/>
              <a:pPr/>
              <a:t>4</a:t>
            </a:fld>
            <a:endParaRPr lang="it-IT"/>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845ADDB4-6262-47AD-86B4-D51155AC425B}" type="slidenum">
              <a:rPr lang="it-IT" smtClean="0"/>
              <a:pPr>
                <a:defRPr/>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845ADDB4-6262-47AD-86B4-D51155AC425B}" type="slidenum">
              <a:rPr lang="it-IT" smtClean="0"/>
              <a:pPr>
                <a:defRPr/>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845ADDB4-6262-47AD-86B4-D51155AC425B}" type="slidenum">
              <a:rPr lang="it-IT" smtClean="0"/>
              <a:pPr>
                <a:defRPr/>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845ADDB4-6262-47AD-86B4-D51155AC425B}" type="slidenum">
              <a:rPr lang="it-IT" smtClean="0"/>
              <a:pPr>
                <a:defRPr/>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845ADDB4-6262-47AD-86B4-D51155AC425B}" type="slidenum">
              <a:rPr lang="it-IT" smtClean="0"/>
              <a:pPr>
                <a:defRPr/>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6D3CCE7-3232-4F94-8C26-A42401FE50FF}"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0E5D2568-FB13-4B3C-A3BC-D8E6F49AF241}"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0"/>
            <a:ext cx="2286000" cy="6858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0" y="0"/>
            <a:ext cx="6705600" cy="6858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C773296B-5C83-4A36-AD35-05FCDAE70292}"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E772FF4C-CC8D-4D8B-80C7-59D6E99429C4}"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116D0361-5264-4BCC-B2AE-1F026B8FA092}"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0" y="914400"/>
            <a:ext cx="44958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914400"/>
            <a:ext cx="44958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6F8A9782-809D-415F-9757-B8254D63A23C}"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7B0944D8-7432-45CA-B03D-443821A3D274}"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F21B8B21-2662-41EA-8DDB-190814BC3318}"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E7EC2594-2318-473E-BE82-6F6C7DA9DCBB}"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D4849C6D-2EC4-43F7-AD83-C3F544030978}"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CC7B33FA-B29C-4A5F-ADD6-4193494F2346}"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1026"/>
          <p:cNvSpPr>
            <a:spLocks noGrp="1" noChangeArrowheads="1"/>
          </p:cNvSpPr>
          <p:nvPr>
            <p:ph type="title"/>
          </p:nvPr>
        </p:nvSpPr>
        <p:spPr bwMode="auto">
          <a:xfrm>
            <a:off x="0" y="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1027"/>
          <p:cNvSpPr>
            <a:spLocks noGrp="1" noChangeArrowheads="1"/>
          </p:cNvSpPr>
          <p:nvPr>
            <p:ph type="body" idx="1"/>
          </p:nvPr>
        </p:nvSpPr>
        <p:spPr bwMode="auto">
          <a:xfrm>
            <a:off x="0" y="914400"/>
            <a:ext cx="9144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1028"/>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3077" name="Rectangle 1029"/>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3078" name="Rectangle 1030"/>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59186BA-BC9A-4E89-AE52-CBD23036987A}" type="slidenum">
              <a:rPr lang="en-US"/>
              <a:pPr>
                <a:defRPr/>
              </a:pPr>
              <a:t>‹N›</a:t>
            </a:fld>
            <a:endParaRPr lang="en-US"/>
          </a:p>
        </p:txBody>
      </p:sp>
      <p:sp>
        <p:nvSpPr>
          <p:cNvPr id="3079" name="AutoShape 1031">
            <a:hlinkClick r:id="" action="ppaction://noaction" highlightClick="1"/>
          </p:cNvPr>
          <p:cNvSpPr>
            <a:spLocks noChangeArrowheads="1"/>
          </p:cNvSpPr>
          <p:nvPr/>
        </p:nvSpPr>
        <p:spPr bwMode="auto">
          <a:xfrm>
            <a:off x="8686800" y="6553200"/>
            <a:ext cx="457200" cy="304800"/>
          </a:xfrm>
          <a:prstGeom prst="actionButtonHome">
            <a:avLst/>
          </a:prstGeom>
          <a:solidFill>
            <a:schemeClr val="accent1"/>
          </a:solidFill>
          <a:ln w="9525">
            <a:solidFill>
              <a:schemeClr val="tx1"/>
            </a:solidFill>
            <a:miter lim="800000"/>
            <a:headEnd/>
            <a:tailEnd/>
          </a:ln>
          <a:effectLst/>
        </p:spPr>
        <p:txBody>
          <a:bodyPr wrap="none" anchor="ctr"/>
          <a:lstStyle/>
          <a:p>
            <a:pPr>
              <a:defRPr/>
            </a:pPr>
            <a:endParaRPr lang="it-IT"/>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ts val="1200"/>
        </a:spcBef>
        <a:spcAft>
          <a:spcPts val="300"/>
        </a:spcAft>
        <a:defRPr sz="4400" b="1">
          <a:solidFill>
            <a:srgbClr val="FFFF00"/>
          </a:solidFill>
          <a:latin typeface="+mj-lt"/>
          <a:ea typeface="+mj-ea"/>
          <a:cs typeface="+mj-cs"/>
        </a:defRPr>
      </a:lvl1pPr>
      <a:lvl2pPr algn="ctr" rtl="0" eaLnBrk="0" fontAlgn="base" hangingPunct="0">
        <a:spcBef>
          <a:spcPts val="1200"/>
        </a:spcBef>
        <a:spcAft>
          <a:spcPts val="300"/>
        </a:spcAft>
        <a:defRPr sz="4400" b="1">
          <a:solidFill>
            <a:srgbClr val="FFFF00"/>
          </a:solidFill>
          <a:latin typeface="Arial" pitchFamily="34" charset="0"/>
        </a:defRPr>
      </a:lvl2pPr>
      <a:lvl3pPr algn="ctr" rtl="0" eaLnBrk="0" fontAlgn="base" hangingPunct="0">
        <a:spcBef>
          <a:spcPts val="1200"/>
        </a:spcBef>
        <a:spcAft>
          <a:spcPts val="300"/>
        </a:spcAft>
        <a:defRPr sz="4400" b="1">
          <a:solidFill>
            <a:srgbClr val="FFFF00"/>
          </a:solidFill>
          <a:latin typeface="Arial" pitchFamily="34" charset="0"/>
        </a:defRPr>
      </a:lvl3pPr>
      <a:lvl4pPr algn="ctr" rtl="0" eaLnBrk="0" fontAlgn="base" hangingPunct="0">
        <a:spcBef>
          <a:spcPts val="1200"/>
        </a:spcBef>
        <a:spcAft>
          <a:spcPts val="300"/>
        </a:spcAft>
        <a:defRPr sz="4400" b="1">
          <a:solidFill>
            <a:srgbClr val="FFFF00"/>
          </a:solidFill>
          <a:latin typeface="Arial" pitchFamily="34" charset="0"/>
        </a:defRPr>
      </a:lvl4pPr>
      <a:lvl5pPr algn="ctr" rtl="0" eaLnBrk="0" fontAlgn="base" hangingPunct="0">
        <a:spcBef>
          <a:spcPts val="1200"/>
        </a:spcBef>
        <a:spcAft>
          <a:spcPts val="300"/>
        </a:spcAft>
        <a:defRPr sz="4400" b="1">
          <a:solidFill>
            <a:srgbClr val="FFFF00"/>
          </a:solidFill>
          <a:latin typeface="Arial" pitchFamily="34" charset="0"/>
        </a:defRPr>
      </a:lvl5pPr>
      <a:lvl6pPr marL="457200" algn="ctr" rtl="0" eaLnBrk="0" fontAlgn="base" hangingPunct="0">
        <a:spcBef>
          <a:spcPts val="1200"/>
        </a:spcBef>
        <a:spcAft>
          <a:spcPts val="300"/>
        </a:spcAft>
        <a:defRPr sz="4400" b="1">
          <a:solidFill>
            <a:srgbClr val="FFFF00"/>
          </a:solidFill>
          <a:latin typeface="Arial" pitchFamily="34" charset="0"/>
        </a:defRPr>
      </a:lvl6pPr>
      <a:lvl7pPr marL="914400" algn="ctr" rtl="0" eaLnBrk="0" fontAlgn="base" hangingPunct="0">
        <a:spcBef>
          <a:spcPts val="1200"/>
        </a:spcBef>
        <a:spcAft>
          <a:spcPts val="300"/>
        </a:spcAft>
        <a:defRPr sz="4400" b="1">
          <a:solidFill>
            <a:srgbClr val="FFFF00"/>
          </a:solidFill>
          <a:latin typeface="Arial" pitchFamily="34" charset="0"/>
        </a:defRPr>
      </a:lvl7pPr>
      <a:lvl8pPr marL="1371600" algn="ctr" rtl="0" eaLnBrk="0" fontAlgn="base" hangingPunct="0">
        <a:spcBef>
          <a:spcPts val="1200"/>
        </a:spcBef>
        <a:spcAft>
          <a:spcPts val="300"/>
        </a:spcAft>
        <a:defRPr sz="4400" b="1">
          <a:solidFill>
            <a:srgbClr val="FFFF00"/>
          </a:solidFill>
          <a:latin typeface="Arial" pitchFamily="34" charset="0"/>
        </a:defRPr>
      </a:lvl8pPr>
      <a:lvl9pPr marL="1828800" algn="ctr" rtl="0" eaLnBrk="0" fontAlgn="base" hangingPunct="0">
        <a:spcBef>
          <a:spcPts val="1200"/>
        </a:spcBef>
        <a:spcAft>
          <a:spcPts val="300"/>
        </a:spcAft>
        <a:defRPr sz="4400" b="1">
          <a:solidFill>
            <a:srgbClr val="FFFF00"/>
          </a:solidFill>
          <a:latin typeface="Arial" pitchFamily="34" charset="0"/>
        </a:defRPr>
      </a:lvl9pPr>
    </p:titleStyle>
    <p:bodyStyle>
      <a:lvl1pPr marL="342900" indent="-342900" algn="l" rtl="0" eaLnBrk="0" fontAlgn="base" hangingPunct="0">
        <a:spcBef>
          <a:spcPts val="1200"/>
        </a:spcBef>
        <a:spcAft>
          <a:spcPts val="300"/>
        </a:spcAft>
        <a:buChar char="•"/>
        <a:defRPr sz="3200" b="1" i="1">
          <a:solidFill>
            <a:schemeClr val="bg1"/>
          </a:solidFill>
          <a:latin typeface="+mn-lt"/>
          <a:ea typeface="+mn-ea"/>
          <a:cs typeface="+mn-cs"/>
        </a:defRPr>
      </a:lvl1pPr>
      <a:lvl2pPr marL="742950" indent="-285750" algn="l" rtl="0" eaLnBrk="0" fontAlgn="base" hangingPunct="0">
        <a:spcBef>
          <a:spcPts val="1200"/>
        </a:spcBef>
        <a:spcAft>
          <a:spcPts val="30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bg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bg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bg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bg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bg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bg1"/>
          </a:solidFill>
          <a:latin typeface="Times New Roman" pitchFamily="18"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commons.wikimedia.org/wiki/User:Silberwolf" TargetMode="External"/><Relationship Id="rId5" Type="http://schemas.openxmlformats.org/officeDocument/2006/relationships/image" Target="../media/image9.gif"/><Relationship Id="rId4" Type="http://schemas.openxmlformats.org/officeDocument/2006/relationships/hyperlink" Target="http://upload.wikimedia.org/wikipedia/commons/2/22/Archimedes-screw_one-screw-threads_with-ball_3D-view_animated_small.gi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_ftn1"/><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User:Perpetual_motion_machin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Perpetuum_mobile__or__Search_for_self_mo.pdf" TargetMode="External"/><Relationship Id="rId4" Type="http://schemas.openxmlformats.org/officeDocument/2006/relationships/hyperlink" Target="http://en.wikipedia.org/wiki/History_of_perpetual_motion_machines#cite_note-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it.wikipedia.org/wiki/Energi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it.wikipedia.org/wiki/Primo_principio_della_termodinamic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it.wikipedia.org/wiki/Calor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it.wikipedia.org/wiki/Secondo_principio_della_termodinamica"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Indian_mathematic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en.wikipedia.org/wiki/Bh%C4%81skara_II" TargetMode="External"/><Relationship Id="rId4" Type="http://schemas.openxmlformats.org/officeDocument/2006/relationships/hyperlink" Target="http://en.wikipedia.org/wiki/Indian_astronom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Taccola"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lstStyle/>
          <a:p>
            <a:r>
              <a:rPr lang="en-US" dirty="0" smtClean="0"/>
              <a:t>5. Il “</a:t>
            </a:r>
            <a:r>
              <a:rPr lang="en-US" dirty="0" err="1" smtClean="0"/>
              <a:t>mito</a:t>
            </a:r>
            <a:r>
              <a:rPr lang="en-US" dirty="0" smtClean="0"/>
              <a:t>” del </a:t>
            </a:r>
            <a:r>
              <a:rPr lang="en-US" dirty="0" err="1" smtClean="0"/>
              <a:t>motore</a:t>
            </a:r>
            <a:r>
              <a:rPr lang="en-US" dirty="0" smtClean="0"/>
              <a:t> </a:t>
            </a:r>
            <a:r>
              <a:rPr lang="en-US" dirty="0" err="1" smtClean="0"/>
              <a:t>perpetuo</a:t>
            </a:r>
            <a:endParaRPr lang="en-US" dirty="0" smtClean="0"/>
          </a:p>
        </p:txBody>
      </p:sp>
      <p:sp>
        <p:nvSpPr>
          <p:cNvPr id="3075" name="Rectangle 3"/>
          <p:cNvSpPr>
            <a:spLocks noGrp="1" noChangeArrowheads="1"/>
          </p:cNvSpPr>
          <p:nvPr>
            <p:ph type="subTitle" idx="1"/>
          </p:nvPr>
        </p:nvSpPr>
        <p:spPr/>
        <p:txBody>
          <a:bodyPr/>
          <a:lstStyle/>
          <a:p>
            <a:r>
              <a:rPr lang="it-IT" dirty="0" smtClean="0"/>
              <a:t>Fabio Bevilacqua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it-IT" sz="3600" smtClean="0"/>
              <a:t>Tentativi di “Motori perpetui”</a:t>
            </a:r>
          </a:p>
        </p:txBody>
      </p:sp>
      <p:graphicFrame>
        <p:nvGraphicFramePr>
          <p:cNvPr id="1026" name="Object 5"/>
          <p:cNvGraphicFramePr>
            <a:graphicFrameLocks noChangeAspect="1"/>
          </p:cNvGraphicFramePr>
          <p:nvPr/>
        </p:nvGraphicFramePr>
        <p:xfrm>
          <a:off x="1643043" y="785794"/>
          <a:ext cx="5825012" cy="5932436"/>
        </p:xfrm>
        <a:graphic>
          <a:graphicData uri="http://schemas.openxmlformats.org/presentationml/2006/ole">
            <p:oleObj spid="_x0000_s1026" name="Immagine bitmap" r:id="rId4" imgW="2066667" imgH="2104762" progId="PBrush">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58370" name="Picture 2" descr="C:\Users\Fabio.PPPLAB\Desktop\HD\4 Discipline\Energia\Corso 2009-2010\fabio2.jpg"/>
          <p:cNvPicPr>
            <a:picLocks noChangeAspect="1" noChangeArrowheads="1"/>
          </p:cNvPicPr>
          <p:nvPr/>
        </p:nvPicPr>
        <p:blipFill>
          <a:blip r:embed="rId3" cstate="print"/>
          <a:srcRect/>
          <a:stretch>
            <a:fillRect/>
          </a:stretch>
        </p:blipFill>
        <p:spPr bwMode="auto">
          <a:xfrm>
            <a:off x="2144341" y="0"/>
            <a:ext cx="4855318"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it-IT" sz="3600" smtClean="0"/>
              <a:t>Tentativi di “Motore perpetuo”</a:t>
            </a:r>
          </a:p>
        </p:txBody>
      </p:sp>
      <p:pic>
        <p:nvPicPr>
          <p:cNvPr id="7171" name="Picture 3" descr="MotorePerp2"/>
          <p:cNvPicPr>
            <a:picLocks noChangeAspect="1" noChangeArrowheads="1"/>
          </p:cNvPicPr>
          <p:nvPr/>
        </p:nvPicPr>
        <p:blipFill>
          <a:blip r:embed="rId3" cstate="print"/>
          <a:srcRect/>
          <a:stretch>
            <a:fillRect/>
          </a:stretch>
        </p:blipFill>
        <p:spPr bwMode="auto">
          <a:xfrm>
            <a:off x="2268538" y="1916113"/>
            <a:ext cx="4968875" cy="404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Fabio.PPPLAB\Desktop\HD\4 Discipline\Energia\Corso 2009-2010\fabio3.jpg"/>
          <p:cNvPicPr>
            <a:picLocks noChangeAspect="1" noChangeArrowheads="1"/>
          </p:cNvPicPr>
          <p:nvPr/>
        </p:nvPicPr>
        <p:blipFill>
          <a:blip r:embed="rId3" cstate="print"/>
          <a:srcRect t="13541" b="8333"/>
          <a:stretch>
            <a:fillRect/>
          </a:stretch>
        </p:blipFill>
        <p:spPr bwMode="auto">
          <a:xfrm>
            <a:off x="2067318" y="-10250"/>
            <a:ext cx="5290764" cy="686825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686800" cy="857232"/>
          </a:xfrm>
        </p:spPr>
        <p:txBody>
          <a:bodyPr/>
          <a:lstStyle/>
          <a:p>
            <a:r>
              <a:rPr lang="en-US" dirty="0" smtClean="0"/>
              <a:t>Un “</a:t>
            </a:r>
            <a:r>
              <a:rPr lang="en-US" dirty="0" err="1" smtClean="0"/>
              <a:t>motore</a:t>
            </a:r>
            <a:r>
              <a:rPr lang="en-US" dirty="0" smtClean="0"/>
              <a:t> </a:t>
            </a:r>
            <a:r>
              <a:rPr lang="en-US" dirty="0" err="1" smtClean="0"/>
              <a:t>perpetuo</a:t>
            </a:r>
            <a:r>
              <a:rPr lang="en-US" dirty="0" smtClean="0"/>
              <a:t>”</a:t>
            </a:r>
          </a:p>
        </p:txBody>
      </p:sp>
      <p:sp>
        <p:nvSpPr>
          <p:cNvPr id="6" name="Segnaposto testo 5"/>
          <p:cNvSpPr>
            <a:spLocks noGrp="1"/>
          </p:cNvSpPr>
          <p:nvPr>
            <p:ph type="body" idx="1"/>
          </p:nvPr>
        </p:nvSpPr>
        <p:spPr/>
        <p:txBody>
          <a:bodyPr/>
          <a:lstStyle/>
          <a:p>
            <a:endParaRPr lang="it-IT"/>
          </a:p>
        </p:txBody>
      </p:sp>
      <p:sp>
        <p:nvSpPr>
          <p:cNvPr id="4" name="Segnaposto contenuto 3"/>
          <p:cNvSpPr>
            <a:spLocks noGrp="1"/>
          </p:cNvSpPr>
          <p:nvPr>
            <p:ph sz="half" idx="2"/>
          </p:nvPr>
        </p:nvSpPr>
        <p:spPr/>
        <p:txBody>
          <a:bodyPr/>
          <a:lstStyle/>
          <a:p>
            <a:r>
              <a:rPr lang="en-US" b="0" i="0" dirty="0" smtClean="0"/>
              <a:t>Robert </a:t>
            </a:r>
            <a:r>
              <a:rPr lang="en-US" b="0" i="0" dirty="0" err="1" smtClean="0"/>
              <a:t>Fludd's</a:t>
            </a:r>
            <a:r>
              <a:rPr lang="en-US" b="0" i="0" dirty="0" smtClean="0"/>
              <a:t> 1618 "water screw" perpetual motion machine from a 1660 wood engraving.</a:t>
            </a:r>
            <a:endParaRPr lang="it-IT" dirty="0"/>
          </a:p>
        </p:txBody>
      </p:sp>
      <p:sp>
        <p:nvSpPr>
          <p:cNvPr id="7" name="Segnaposto testo 6"/>
          <p:cNvSpPr>
            <a:spLocks noGrp="1"/>
          </p:cNvSpPr>
          <p:nvPr>
            <p:ph type="body" sz="quarter" idx="3"/>
          </p:nvPr>
        </p:nvSpPr>
        <p:spPr>
          <a:xfrm>
            <a:off x="4572000" y="5146668"/>
            <a:ext cx="4041775" cy="1711332"/>
          </a:xfrm>
        </p:spPr>
        <p:txBody>
          <a:bodyPr/>
          <a:lstStyle/>
          <a:p>
            <a:r>
              <a:rPr lang="en-US" b="0" i="0" dirty="0" smtClean="0"/>
              <a:t>Robert </a:t>
            </a:r>
            <a:r>
              <a:rPr lang="en-US" b="0" i="0" dirty="0" err="1" smtClean="0"/>
              <a:t>Fludd's</a:t>
            </a:r>
            <a:r>
              <a:rPr lang="en-US" b="0" i="0" dirty="0" smtClean="0"/>
              <a:t> 1618 "water screw" perpetual motion machine from a 1660 wood engraving.</a:t>
            </a:r>
            <a:endParaRPr lang="it-IT" dirty="0"/>
          </a:p>
        </p:txBody>
      </p:sp>
      <p:pic>
        <p:nvPicPr>
          <p:cNvPr id="8195" name="Picture 3" descr="Motoperp"/>
          <p:cNvPicPr>
            <a:picLocks noChangeAspect="1" noChangeArrowheads="1"/>
          </p:cNvPicPr>
          <p:nvPr/>
        </p:nvPicPr>
        <p:blipFill>
          <a:blip r:embed="rId3" cstate="print"/>
          <a:srcRect/>
          <a:stretch>
            <a:fillRect/>
          </a:stretch>
        </p:blipFill>
        <p:spPr bwMode="auto">
          <a:xfrm>
            <a:off x="0" y="914400"/>
            <a:ext cx="4518025" cy="5943600"/>
          </a:xfrm>
          <a:prstGeom prst="rect">
            <a:avLst/>
          </a:prstGeom>
          <a:noFill/>
          <a:ln w="9525">
            <a:noFill/>
            <a:miter lim="800000"/>
            <a:headEnd/>
            <a:tailEnd/>
          </a:ln>
        </p:spPr>
      </p:pic>
      <p:pic>
        <p:nvPicPr>
          <p:cNvPr id="8197" name="Picture 5" descr="File:Archimedes-screw one-screw-threads with-ball 3D-view animated small.gif">
            <a:hlinkClick r:id="rId4"/>
          </p:cNvPr>
          <p:cNvPicPr>
            <a:picLocks noChangeAspect="1" noChangeArrowheads="1" noCrop="1"/>
          </p:cNvPicPr>
          <p:nvPr/>
        </p:nvPicPr>
        <p:blipFill>
          <a:blip r:embed="rId5" cstate="print"/>
          <a:srcRect/>
          <a:stretch>
            <a:fillRect/>
          </a:stretch>
        </p:blipFill>
        <p:spPr bwMode="auto">
          <a:xfrm>
            <a:off x="5000628" y="1285860"/>
            <a:ext cx="3620829" cy="2643207"/>
          </a:xfrm>
          <a:prstGeom prst="rect">
            <a:avLst/>
          </a:prstGeom>
          <a:noFill/>
        </p:spPr>
      </p:pic>
      <p:sp>
        <p:nvSpPr>
          <p:cNvPr id="10" name="CasellaDiTesto 9"/>
          <p:cNvSpPr txBox="1"/>
          <p:nvPr/>
        </p:nvSpPr>
        <p:spPr>
          <a:xfrm>
            <a:off x="5643570" y="4071942"/>
            <a:ext cx="2831224" cy="461665"/>
          </a:xfrm>
          <a:prstGeom prst="rect">
            <a:avLst/>
          </a:prstGeom>
          <a:noFill/>
        </p:spPr>
        <p:txBody>
          <a:bodyPr wrap="none" rtlCol="0">
            <a:spAutoFit/>
          </a:bodyPr>
          <a:lstStyle/>
          <a:p>
            <a:r>
              <a:rPr lang="it-IT" dirty="0" err="1">
                <a:solidFill>
                  <a:schemeClr val="bg1"/>
                </a:solidFill>
              </a:rPr>
              <a:t>created</a:t>
            </a:r>
            <a:r>
              <a:rPr lang="it-IT" dirty="0">
                <a:solidFill>
                  <a:schemeClr val="bg1"/>
                </a:solidFill>
              </a:rPr>
              <a:t> </a:t>
            </a:r>
            <a:r>
              <a:rPr lang="it-IT" dirty="0" err="1">
                <a:solidFill>
                  <a:schemeClr val="bg1"/>
                </a:solidFill>
              </a:rPr>
              <a:t>by</a:t>
            </a:r>
            <a:r>
              <a:rPr lang="it-IT" dirty="0"/>
              <a:t> </a:t>
            </a:r>
            <a:r>
              <a:rPr lang="it-IT" dirty="0" err="1">
                <a:hlinkClick r:id="rId6" tooltip="User:Silberwolf"/>
              </a:rPr>
              <a:t>Silberwolf</a:t>
            </a:r>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C:\Users\Fabio.PPPLAB\Desktop\HD\4 Discipline\Energia\Corso 2009-2010\fabio1.jpg"/>
          <p:cNvPicPr>
            <a:picLocks noGrp="1" noChangeAspect="1" noChangeArrowheads="1"/>
          </p:cNvPicPr>
          <p:nvPr>
            <p:ph idx="1"/>
          </p:nvPr>
        </p:nvPicPr>
        <p:blipFill>
          <a:blip r:embed="rId3" cstate="print"/>
          <a:srcRect/>
          <a:stretch>
            <a:fillRect/>
          </a:stretch>
        </p:blipFill>
        <p:spPr bwMode="auto">
          <a:xfrm>
            <a:off x="0" y="391373"/>
            <a:ext cx="9181693" cy="646662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
            <a:ext cx="9144000" cy="1000108"/>
          </a:xfrm>
        </p:spPr>
        <p:txBody>
          <a:bodyPr/>
          <a:lstStyle/>
          <a:p>
            <a:r>
              <a:rPr lang="it-IT" sz="4000" dirty="0" smtClean="0"/>
              <a:t>Contro il motore perpetuo:</a:t>
            </a:r>
            <a:br>
              <a:rPr lang="it-IT" sz="4000" dirty="0" smtClean="0"/>
            </a:br>
            <a:r>
              <a:rPr lang="it-IT" sz="4000" dirty="0" smtClean="0"/>
              <a:t> Leonardo (1452-1519) </a:t>
            </a:r>
          </a:p>
        </p:txBody>
      </p:sp>
      <p:sp>
        <p:nvSpPr>
          <p:cNvPr id="9219" name="Rectangle 3"/>
          <p:cNvSpPr>
            <a:spLocks noGrp="1" noChangeArrowheads="1"/>
          </p:cNvSpPr>
          <p:nvPr>
            <p:ph type="body" idx="1"/>
          </p:nvPr>
        </p:nvSpPr>
        <p:spPr>
          <a:xfrm>
            <a:off x="0" y="1000108"/>
            <a:ext cx="9144000" cy="5857892"/>
          </a:xfrm>
        </p:spPr>
        <p:txBody>
          <a:bodyPr/>
          <a:lstStyle/>
          <a:p>
            <a:pPr>
              <a:lnSpc>
                <a:spcPct val="80000"/>
              </a:lnSpc>
              <a:buFontTx/>
              <a:buNone/>
            </a:pPr>
            <a:r>
              <a:rPr lang="it-IT" sz="2800" dirty="0" smtClean="0"/>
              <a:t>Notevole che alcuni pensatori avessero abbracciato l'idea di questa impossibilità e ne avessero dedotto importanti conseguenze. I loro meriti nei confronti dello sviluppo del principio di conser-vazione dell'energia sono pertanto enormi: le fasi iniziali della formazione dei concetti scientifici sono spesso le più difficili e quindi ci troviamo di fronte a dei veri pionieri. </a:t>
            </a:r>
          </a:p>
          <a:p>
            <a:pPr>
              <a:lnSpc>
                <a:spcPct val="80000"/>
              </a:lnSpc>
              <a:buFontTx/>
              <a:buNone/>
            </a:pPr>
            <a:r>
              <a:rPr lang="it-IT" sz="2800" dirty="0" smtClean="0"/>
              <a:t>Tra questi pensatori troviamo Leonardo (1452-1519) che ebbe conoscenza del principio degli spostamenti virtuali ovvero del concetto di lavoro: </a:t>
            </a:r>
          </a:p>
          <a:p>
            <a:pPr>
              <a:lnSpc>
                <a:spcPct val="80000"/>
              </a:lnSpc>
              <a:buFontTx/>
              <a:buNone/>
            </a:pPr>
            <a:r>
              <a:rPr lang="it-IT" sz="2800" dirty="0" smtClean="0"/>
              <a:t>(Forster II, 92v).</a:t>
            </a:r>
          </a:p>
          <a:p>
            <a:pPr>
              <a:lnSpc>
                <a:spcPct val="80000"/>
              </a:lnSpc>
              <a:buFontTx/>
              <a:buNone/>
            </a:pPr>
            <a:r>
              <a:rPr lang="it-IT" sz="2800" dirty="0" smtClean="0"/>
              <a:t>Se una </a:t>
            </a:r>
            <a:r>
              <a:rPr lang="it-IT" sz="2800" dirty="0" err="1" smtClean="0"/>
              <a:t>potentia</a:t>
            </a:r>
            <a:r>
              <a:rPr lang="it-IT" sz="2800" dirty="0" smtClean="0"/>
              <a:t> </a:t>
            </a:r>
            <a:r>
              <a:rPr lang="it-IT" sz="2800" dirty="0" err="1" smtClean="0"/>
              <a:t>move</a:t>
            </a:r>
            <a:r>
              <a:rPr lang="it-IT" sz="2800" dirty="0" smtClean="0"/>
              <a:t> un corpo per alquanto spazio in alquanto tempo, la medesima </a:t>
            </a:r>
            <a:r>
              <a:rPr lang="it-IT" sz="2800" dirty="0" err="1" smtClean="0"/>
              <a:t>potentia</a:t>
            </a:r>
            <a:r>
              <a:rPr lang="it-IT" sz="2800" dirty="0" smtClean="0"/>
              <a:t> moverà la metà di quel corpo, nel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lstStyle/>
          <a:p>
            <a:pPr>
              <a:lnSpc>
                <a:spcPct val="80000"/>
              </a:lnSpc>
              <a:buFontTx/>
              <a:buNone/>
            </a:pPr>
            <a:r>
              <a:rPr lang="it-IT" dirty="0" smtClean="0"/>
              <a:t>" medesimo tempo, due volte nello spazio" (</a:t>
            </a:r>
            <a:r>
              <a:rPr lang="it-IT" dirty="0" err="1" smtClean="0"/>
              <a:t>Ms</a:t>
            </a:r>
            <a:r>
              <a:rPr lang="it-IT" dirty="0" smtClean="0"/>
              <a:t> F,</a:t>
            </a:r>
            <a:r>
              <a:rPr lang="it-IT" dirty="0" err="1" smtClean="0"/>
              <a:t>f</a:t>
            </a:r>
            <a:r>
              <a:rPr lang="it-IT" dirty="0" smtClean="0"/>
              <a:t> 51 v). </a:t>
            </a:r>
          </a:p>
          <a:p>
            <a:pPr>
              <a:lnSpc>
                <a:spcPct val="80000"/>
              </a:lnSpc>
              <a:buFontTx/>
              <a:buNone/>
            </a:pPr>
            <a:r>
              <a:rPr lang="it-IT" dirty="0" smtClean="0"/>
              <a:t>Leonardo era anche convinto dell'impossibilità del "moto" perpetuo: </a:t>
            </a:r>
          </a:p>
          <a:p>
            <a:pPr>
              <a:lnSpc>
                <a:spcPct val="80000"/>
              </a:lnSpc>
              <a:buFontTx/>
              <a:buNone/>
            </a:pPr>
            <a:r>
              <a:rPr lang="it-IT" dirty="0" smtClean="0"/>
              <a:t>"Qualunque peso possa essere attaccato alla ruota, peso che sia la causa del movimento di questa ruota, senza alcun dubbio </a:t>
            </a:r>
            <a:r>
              <a:rPr lang="it-IT" dirty="0" smtClean="0">
                <a:solidFill>
                  <a:srgbClr val="FF0000"/>
                </a:solidFill>
              </a:rPr>
              <a:t>il centro di tale peso rimarrà al di sotto del centro dell'asse (della ruota</a:t>
            </a:r>
            <a:r>
              <a:rPr lang="it-IT" dirty="0" smtClean="0"/>
              <a:t>). E nessuno strumento che gira intorno al suo asse può essere costruito dall'ingegno umano che sia capace di evitare questo risultato. </a:t>
            </a:r>
            <a:r>
              <a:rPr lang="it-IT" dirty="0" smtClean="0">
                <a:solidFill>
                  <a:srgbClr val="FF0000"/>
                </a:solidFill>
              </a:rPr>
              <a:t>O speculatori sul moto perpetuo, quante vane chimere avete creato in questa ricerca? </a:t>
            </a:r>
            <a:r>
              <a:rPr lang="it-IT" dirty="0" smtClean="0"/>
              <a:t>Andate e prendete il vostro posto tra i cercatori d'oro"</a:t>
            </a:r>
            <a:endParaRPr lang="it-I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it-IT" smtClean="0"/>
              <a:t>Gerolamo Cardano (1501-1576)</a:t>
            </a:r>
          </a:p>
        </p:txBody>
      </p:sp>
      <p:sp>
        <p:nvSpPr>
          <p:cNvPr id="10243" name="Rectangle 3"/>
          <p:cNvSpPr>
            <a:spLocks noGrp="1" noChangeArrowheads="1"/>
          </p:cNvSpPr>
          <p:nvPr>
            <p:ph type="body" idx="1"/>
          </p:nvPr>
        </p:nvSpPr>
        <p:spPr>
          <a:xfrm>
            <a:off x="0" y="785794"/>
            <a:ext cx="9144000" cy="6072206"/>
          </a:xfrm>
        </p:spPr>
        <p:txBody>
          <a:bodyPr/>
          <a:lstStyle/>
          <a:p>
            <a:pPr>
              <a:buFontTx/>
              <a:buNone/>
            </a:pPr>
            <a:r>
              <a:rPr lang="it-IT" sz="2800" dirty="0" smtClean="0"/>
              <a:t>Molto chiara appare la distinzione tra moto perpetuo e motore perpetuo in uno dei famosi professori della nostra Università: Gerolamo Cardano. Nel De </a:t>
            </a:r>
            <a:r>
              <a:rPr lang="it-IT" sz="2800" dirty="0" err="1" smtClean="0"/>
              <a:t>Subtilitate</a:t>
            </a:r>
            <a:r>
              <a:rPr lang="it-IT" sz="2800" dirty="0" smtClean="0"/>
              <a:t> infatti egli scrive: </a:t>
            </a:r>
          </a:p>
          <a:p>
            <a:pPr>
              <a:buFontTx/>
              <a:buNone/>
            </a:pPr>
            <a:r>
              <a:rPr lang="it-IT" sz="2800" dirty="0" smtClean="0"/>
              <a:t>"Per l'esistenza del </a:t>
            </a:r>
            <a:r>
              <a:rPr lang="it-IT" sz="2800" dirty="0" err="1" smtClean="0"/>
              <a:t>perpetuum</a:t>
            </a:r>
            <a:r>
              <a:rPr lang="it-IT" sz="2800" dirty="0" smtClean="0"/>
              <a:t> mobile un corpo che ha raggiunto la fine del suo percorso (naturale) deve essere riportato dietro all'inizio. Ma </a:t>
            </a:r>
            <a:r>
              <a:rPr lang="it-IT" sz="2800" dirty="0" smtClean="0">
                <a:solidFill>
                  <a:srgbClr val="FF0000"/>
                </a:solidFill>
              </a:rPr>
              <a:t>non è possibile portarlo indietro senza l'utilizzazione di qualche altra cosa</a:t>
            </a:r>
            <a:r>
              <a:rPr lang="it-IT" sz="2800" dirty="0" smtClean="0"/>
              <a:t>. Pertanto la continuità del moto segue solo da ciò che è in accordo alla natura, o essa non è uniforme. </a:t>
            </a:r>
            <a:r>
              <a:rPr lang="it-IT" sz="2800" dirty="0" smtClean="0">
                <a:solidFill>
                  <a:srgbClr val="FF0000"/>
                </a:solidFill>
              </a:rPr>
              <a:t>Ciò che diminuisce sempre a meno che non sia rinnovato continuamente non può essere perpetuo</a:t>
            </a:r>
            <a:r>
              <a:rPr lang="it-IT" sz="2800" dirty="0" smtClean="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1219200"/>
          </a:xfrm>
        </p:spPr>
        <p:txBody>
          <a:bodyPr/>
          <a:lstStyle/>
          <a:p>
            <a:r>
              <a:rPr lang="it-IT" sz="3600"/>
              <a:t> Stevino: legge dell’equilibrio sui piani inclinati</a:t>
            </a:r>
          </a:p>
        </p:txBody>
      </p:sp>
      <p:pic>
        <p:nvPicPr>
          <p:cNvPr id="4100" name="Picture 4" descr="D:\Archivio\Immagini\FigPercorsiMeccEnergia\StevinoMeraviglia.tif"/>
          <p:cNvPicPr>
            <a:picLocks noGrp="1" noChangeAspect="1" noChangeArrowheads="1"/>
          </p:cNvPicPr>
          <p:nvPr>
            <p:ph type="body" idx="1"/>
          </p:nvPr>
        </p:nvPicPr>
        <p:blipFill>
          <a:blip r:embed="rId3" cstate="print"/>
          <a:srcRect/>
          <a:stretch>
            <a:fillRect/>
          </a:stretch>
        </p:blipFill>
        <p:spPr>
          <a:xfrm>
            <a:off x="2628900" y="1295400"/>
            <a:ext cx="4171950" cy="55626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it-IT" sz="3600" smtClean="0"/>
              <a:t>Il problema del motore perpetuo</a:t>
            </a:r>
          </a:p>
        </p:txBody>
      </p:sp>
      <p:sp>
        <p:nvSpPr>
          <p:cNvPr id="4099" name="Rectangle 3"/>
          <p:cNvSpPr>
            <a:spLocks noGrp="1" noChangeArrowheads="1"/>
          </p:cNvSpPr>
          <p:nvPr>
            <p:ph type="body" idx="1"/>
          </p:nvPr>
        </p:nvSpPr>
        <p:spPr/>
        <p:txBody>
          <a:bodyPr/>
          <a:lstStyle/>
          <a:p>
            <a:pPr>
              <a:spcBef>
                <a:spcPts val="500"/>
              </a:spcBef>
              <a:spcAft>
                <a:spcPts val="500"/>
              </a:spcAft>
              <a:buFont typeface="Symbol" pitchFamily="18" charset="2"/>
              <a:buChar char="·"/>
            </a:pPr>
            <a:r>
              <a:rPr lang="it-IT" sz="2400" dirty="0" smtClean="0"/>
              <a:t>Il “motore immobile” in Aristotele</a:t>
            </a:r>
          </a:p>
          <a:p>
            <a:pPr>
              <a:spcBef>
                <a:spcPts val="500"/>
              </a:spcBef>
              <a:spcAft>
                <a:spcPts val="500"/>
              </a:spcAft>
              <a:buFont typeface="Symbol" pitchFamily="18" charset="2"/>
              <a:buChar char="·"/>
            </a:pPr>
            <a:r>
              <a:rPr lang="it-IT" sz="2400" dirty="0" smtClean="0"/>
              <a:t>Tre tipi</a:t>
            </a:r>
          </a:p>
          <a:p>
            <a:pPr>
              <a:spcBef>
                <a:spcPts val="500"/>
              </a:spcBef>
              <a:spcAft>
                <a:spcPts val="500"/>
              </a:spcAft>
              <a:buFont typeface="Symbol" pitchFamily="18" charset="2"/>
              <a:buChar char="·"/>
            </a:pPr>
            <a:r>
              <a:rPr lang="it-IT" sz="2400" dirty="0" smtClean="0"/>
              <a:t>Tentativi di “Motori perpetui”</a:t>
            </a:r>
          </a:p>
          <a:p>
            <a:pPr>
              <a:spcBef>
                <a:spcPts val="500"/>
              </a:spcBef>
              <a:spcAft>
                <a:spcPts val="500"/>
              </a:spcAft>
              <a:buFont typeface="Symbol" pitchFamily="18" charset="2"/>
              <a:buChar char="·"/>
            </a:pPr>
            <a:r>
              <a:rPr lang="it-IT" sz="2400" dirty="0" smtClean="0"/>
              <a:t>L'impossibilità di ottenere lavoro senza una compensazione </a:t>
            </a:r>
          </a:p>
          <a:p>
            <a:pPr lvl="1">
              <a:spcBef>
                <a:spcPts val="500"/>
              </a:spcBef>
              <a:spcAft>
                <a:spcPts val="500"/>
              </a:spcAft>
              <a:buFont typeface="Symbol" pitchFamily="18" charset="2"/>
              <a:buChar char="·"/>
            </a:pPr>
            <a:r>
              <a:rPr lang="it-IT" sz="2000" dirty="0" smtClean="0"/>
              <a:t>Leonardo </a:t>
            </a:r>
          </a:p>
          <a:p>
            <a:pPr lvl="1">
              <a:spcBef>
                <a:spcPts val="500"/>
              </a:spcBef>
              <a:spcAft>
                <a:spcPts val="500"/>
              </a:spcAft>
              <a:buFont typeface="Symbol" pitchFamily="18" charset="2"/>
              <a:buChar char="·"/>
            </a:pPr>
            <a:r>
              <a:rPr lang="it-IT" sz="2000" dirty="0" smtClean="0"/>
              <a:t>Cardano </a:t>
            </a:r>
          </a:p>
          <a:p>
            <a:pPr lvl="1">
              <a:spcBef>
                <a:spcPts val="500"/>
              </a:spcBef>
              <a:spcAft>
                <a:spcPts val="500"/>
              </a:spcAft>
              <a:buFont typeface="Symbol" pitchFamily="18" charset="2"/>
              <a:buChar char="·"/>
            </a:pPr>
            <a:r>
              <a:rPr lang="it-IT" sz="2000" dirty="0" smtClean="0"/>
              <a:t>Primi frutti: </a:t>
            </a:r>
            <a:r>
              <a:rPr lang="it-IT" sz="2000" dirty="0" err="1" smtClean="0"/>
              <a:t>Stevino</a:t>
            </a:r>
            <a:endParaRPr lang="it-IT" sz="2000" dirty="0" smtClean="0"/>
          </a:p>
          <a:p>
            <a:pPr>
              <a:spcBef>
                <a:spcPts val="500"/>
              </a:spcBef>
              <a:spcAft>
                <a:spcPts val="500"/>
              </a:spcAft>
              <a:buFont typeface="Symbol" pitchFamily="18" charset="2"/>
              <a:buChar char="·"/>
            </a:pPr>
            <a:r>
              <a:rPr lang="it-IT" sz="2400" dirty="0" smtClean="0"/>
              <a:t>Il rifiuto dell'</a:t>
            </a:r>
            <a:r>
              <a:rPr lang="it-IT" sz="2400" dirty="0" err="1" smtClean="0"/>
              <a:t>Académie</a:t>
            </a:r>
            <a:r>
              <a:rPr lang="it-IT" sz="2400" dirty="0" smtClean="0"/>
              <a:t> </a:t>
            </a:r>
          </a:p>
          <a:p>
            <a:pPr>
              <a:spcBef>
                <a:spcPts val="500"/>
              </a:spcBef>
              <a:spcAft>
                <a:spcPts val="500"/>
              </a:spcAft>
              <a:buFont typeface="Symbol" pitchFamily="18" charset="2"/>
              <a:buChar char="·"/>
            </a:pPr>
            <a:r>
              <a:rPr lang="it-IT" sz="2400" dirty="0" smtClean="0"/>
              <a:t>La posizione di </a:t>
            </a:r>
            <a:r>
              <a:rPr lang="it-IT" sz="2400" dirty="0" err="1" smtClean="0"/>
              <a:t>Planck</a:t>
            </a:r>
            <a:endParaRPr lang="it-IT"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D:\Archivio\Immagini\FigPercorsiMeccEnergia\StevPianoInc.tif"/>
          <p:cNvPicPr>
            <a:picLocks noChangeAspect="1" noChangeArrowheads="1"/>
          </p:cNvPicPr>
          <p:nvPr/>
        </p:nvPicPr>
        <p:blipFill>
          <a:blip r:embed="rId3" cstate="print"/>
          <a:srcRect/>
          <a:stretch>
            <a:fillRect/>
          </a:stretch>
        </p:blipFill>
        <p:spPr bwMode="auto">
          <a:xfrm>
            <a:off x="0" y="0"/>
            <a:ext cx="4714908" cy="3616549"/>
          </a:xfrm>
          <a:prstGeom prst="rect">
            <a:avLst/>
          </a:prstGeom>
          <a:noFill/>
        </p:spPr>
      </p:pic>
      <p:pic>
        <p:nvPicPr>
          <p:cNvPr id="4" name="Picture 3" descr="D:\Archivio\Immagini\FigPercorsiMeccEnergia\PianoIncl.tif"/>
          <p:cNvPicPr>
            <a:picLocks noChangeAspect="1" noChangeArrowheads="1"/>
          </p:cNvPicPr>
          <p:nvPr/>
        </p:nvPicPr>
        <p:blipFill>
          <a:blip r:embed="rId4" cstate="print"/>
          <a:srcRect/>
          <a:stretch>
            <a:fillRect/>
          </a:stretch>
        </p:blipFill>
        <p:spPr bwMode="auto">
          <a:xfrm>
            <a:off x="4054080" y="3714752"/>
            <a:ext cx="5089920" cy="314324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0" y="0"/>
            <a:ext cx="9144000" cy="642918"/>
          </a:xfrm>
        </p:spPr>
        <p:txBody>
          <a:bodyPr/>
          <a:lstStyle/>
          <a:p>
            <a:r>
              <a:rPr lang="it-IT" b="0" dirty="0" err="1" smtClean="0"/>
              <a:t>Académie</a:t>
            </a:r>
            <a:r>
              <a:rPr lang="it-IT" b="0" dirty="0" smtClean="0"/>
              <a:t> </a:t>
            </a:r>
            <a:r>
              <a:rPr lang="it-IT" b="0" dirty="0" err="1" smtClean="0"/>
              <a:t>Royale</a:t>
            </a:r>
            <a:r>
              <a:rPr lang="it-IT" b="0" dirty="0" smtClean="0"/>
              <a:t> </a:t>
            </a:r>
            <a:r>
              <a:rPr lang="it-IT" b="0" dirty="0" err="1" smtClean="0"/>
              <a:t>des</a:t>
            </a:r>
            <a:r>
              <a:rPr lang="it-IT" b="0" dirty="0" smtClean="0"/>
              <a:t> </a:t>
            </a:r>
            <a:r>
              <a:rPr lang="it-IT" b="0" dirty="0" err="1" smtClean="0"/>
              <a:t>Sciences</a:t>
            </a:r>
            <a:r>
              <a:rPr lang="it-IT" b="0" dirty="0" smtClean="0"/>
              <a:t> </a:t>
            </a:r>
            <a:endParaRPr lang="it-IT" dirty="0"/>
          </a:p>
        </p:txBody>
      </p:sp>
      <p:sp>
        <p:nvSpPr>
          <p:cNvPr id="11267" name="Rectangle 3"/>
          <p:cNvSpPr>
            <a:spLocks noGrp="1" noChangeArrowheads="1"/>
          </p:cNvSpPr>
          <p:nvPr>
            <p:ph idx="1"/>
          </p:nvPr>
        </p:nvSpPr>
        <p:spPr>
          <a:xfrm>
            <a:off x="0" y="642918"/>
            <a:ext cx="9144000" cy="6215082"/>
          </a:xfrm>
        </p:spPr>
        <p:txBody>
          <a:bodyPr/>
          <a:lstStyle/>
          <a:p>
            <a:pPr>
              <a:lnSpc>
                <a:spcPct val="80000"/>
              </a:lnSpc>
              <a:buFontTx/>
              <a:buNone/>
            </a:pPr>
            <a:r>
              <a:rPr lang="it-IT" b="0" i="0" dirty="0" smtClean="0"/>
              <a:t>Una autorevole affermazione dell'impossibilità di costruire un </a:t>
            </a:r>
            <a:r>
              <a:rPr lang="it-IT" b="0" dirty="0" err="1" smtClean="0"/>
              <a:t>perpetuum</a:t>
            </a:r>
            <a:r>
              <a:rPr lang="it-IT" b="0" dirty="0" smtClean="0"/>
              <a:t> mobile si </a:t>
            </a:r>
            <a:r>
              <a:rPr lang="it-IT" b="0" i="0" dirty="0" smtClean="0"/>
              <a:t>ebbe nel </a:t>
            </a:r>
            <a:r>
              <a:rPr lang="it-IT" b="0" i="0" dirty="0" smtClean="0">
                <a:solidFill>
                  <a:srgbClr val="FF0000"/>
                </a:solidFill>
              </a:rPr>
              <a:t>1775</a:t>
            </a:r>
            <a:r>
              <a:rPr lang="it-IT" b="0" i="0" dirty="0" smtClean="0"/>
              <a:t> da parte della </a:t>
            </a:r>
            <a:r>
              <a:rPr lang="it-IT" b="0" dirty="0" err="1" smtClean="0"/>
              <a:t>Académie</a:t>
            </a:r>
            <a:r>
              <a:rPr lang="it-IT" b="0" dirty="0" smtClean="0"/>
              <a:t> </a:t>
            </a:r>
            <a:r>
              <a:rPr lang="it-IT" b="0" dirty="0" err="1" smtClean="0"/>
              <a:t>Royale</a:t>
            </a:r>
            <a:r>
              <a:rPr lang="it-IT" b="0" dirty="0" smtClean="0"/>
              <a:t> </a:t>
            </a:r>
            <a:r>
              <a:rPr lang="it-IT" b="0" dirty="0" err="1" smtClean="0"/>
              <a:t>des</a:t>
            </a:r>
            <a:r>
              <a:rPr lang="it-IT" b="0" dirty="0" smtClean="0"/>
              <a:t> </a:t>
            </a:r>
            <a:r>
              <a:rPr lang="it-IT" b="0" dirty="0" err="1" smtClean="0"/>
              <a:t>Sciences</a:t>
            </a:r>
            <a:r>
              <a:rPr lang="it-IT" b="0" dirty="0" smtClean="0"/>
              <a:t> </a:t>
            </a:r>
            <a:r>
              <a:rPr lang="it-IT" b="0" i="0" dirty="0" smtClean="0"/>
              <a:t>di </a:t>
            </a:r>
            <a:r>
              <a:rPr lang="it-IT" b="0" i="0" dirty="0" smtClean="0">
                <a:solidFill>
                  <a:srgbClr val="FF0000"/>
                </a:solidFill>
              </a:rPr>
              <a:t>Parigi</a:t>
            </a:r>
            <a:r>
              <a:rPr lang="it-IT" b="0" i="0" dirty="0" smtClean="0"/>
              <a:t>.  </a:t>
            </a:r>
            <a:r>
              <a:rPr lang="it-IT" b="0" i="0" dirty="0" smtClean="0">
                <a:solidFill>
                  <a:srgbClr val="FF0000"/>
                </a:solidFill>
              </a:rPr>
              <a:t>Non si basa però su di una dimostra-zione teorica ma assume semplicemente uno stato di fatto</a:t>
            </a:r>
            <a:r>
              <a:rPr lang="it-IT" b="0" i="0" dirty="0" smtClean="0"/>
              <a:t>: “L'Accademia ha approvato quest'anno di non esaminare alcuna soluzione di problemi sui seguenti argomenti: La duplicazione del cubo, la trisezione dell'angolo, la quadratura del cerchio o alcuna macchina per dimostrare il moto perpetuo. Consideriamo doveroso da parte nostra spiegare i motivi che ci hanno condotto a questa determinazione. </a:t>
            </a:r>
            <a:r>
              <a:rPr lang="it-IT" b="0" i="0" dirty="0" smtClean="0">
                <a:solidFill>
                  <a:srgbClr val="FF0000"/>
                </a:solidFill>
              </a:rPr>
              <a:t>La costruzione di una macchina del moto perpetuo è assolutamente impossibile</a:t>
            </a:r>
            <a:r>
              <a:rPr lang="it-IT" b="0" i="0" dirty="0" smtClean="0"/>
              <a:t>. </a:t>
            </a:r>
            <a:endParaRPr lang="it-IT"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normAutofit fontScale="92500" lnSpcReduction="10000"/>
          </a:bodyPr>
          <a:lstStyle/>
          <a:p>
            <a:r>
              <a:rPr lang="it-IT" b="0" i="0" dirty="0" smtClean="0"/>
              <a:t>Anche ammesso </a:t>
            </a:r>
            <a:r>
              <a:rPr lang="it-IT" b="0" i="0" dirty="0" smtClean="0">
                <a:solidFill>
                  <a:srgbClr val="FF0000"/>
                </a:solidFill>
              </a:rPr>
              <a:t>che l'attrito e la resistenza del mezzo</a:t>
            </a:r>
            <a:r>
              <a:rPr lang="it-IT" b="0" i="0" dirty="0" smtClean="0"/>
              <a:t> non distruggessero infine l'effetto della potenza motrice primaria, tale potenza non potrebbe produrre un effetto uguale alla sua causa; se, poi, si desidera che l'effetto di una potenza sia quello di agire continuamente, I'effetto </a:t>
            </a:r>
            <a:r>
              <a:rPr lang="it-IT" b="0" i="0" dirty="0" err="1" smtClean="0"/>
              <a:t>dev</a:t>
            </a:r>
            <a:r>
              <a:rPr lang="it-IT" b="0" i="0" dirty="0" smtClean="0"/>
              <a:t>'essere infinitamente piccolo in un tempo dato. Se si riuscissero a eliminare l'attrito e la resistenza, </a:t>
            </a:r>
            <a:r>
              <a:rPr lang="it-IT" b="0" i="0" dirty="0" smtClean="0">
                <a:solidFill>
                  <a:srgbClr val="FF0000"/>
                </a:solidFill>
              </a:rPr>
              <a:t>il primo moto impartito a un corpo continuerebbe sempre</a:t>
            </a:r>
            <a:r>
              <a:rPr lang="it-IT" b="0" i="0" dirty="0" smtClean="0"/>
              <a:t>; esso </a:t>
            </a:r>
            <a:r>
              <a:rPr lang="it-IT" b="0" i="0" dirty="0" smtClean="0">
                <a:solidFill>
                  <a:srgbClr val="FF0000"/>
                </a:solidFill>
              </a:rPr>
              <a:t>non agirebbe però in relazione ad altri corpi</a:t>
            </a:r>
            <a:r>
              <a:rPr lang="it-IT" b="0" i="0" dirty="0" smtClean="0"/>
              <a:t> e l'unico moto perpetuo possibile in quest'ipotesi (che non potrebbe esistere in natura) sarebbe assolutamente inutile e </a:t>
            </a:r>
            <a:r>
              <a:rPr lang="it-IT" b="0" i="0" dirty="0" smtClean="0">
                <a:solidFill>
                  <a:srgbClr val="FF0000"/>
                </a:solidFill>
              </a:rPr>
              <a:t>non potrebbe quindi realizzare l'obiettivo che i costruttori di queste macchine del moto perpetuo si propongono.</a:t>
            </a:r>
            <a:endParaRPr lang="it-IT"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0" y="0"/>
            <a:ext cx="9144000" cy="6858000"/>
          </a:xfrm>
        </p:spPr>
        <p:txBody>
          <a:bodyPr/>
          <a:lstStyle/>
          <a:p>
            <a:pPr>
              <a:lnSpc>
                <a:spcPct val="80000"/>
              </a:lnSpc>
              <a:buFontTx/>
              <a:buNone/>
            </a:pPr>
            <a:r>
              <a:rPr lang="it-IT" sz="3600" b="0" i="0" dirty="0" smtClean="0"/>
              <a:t>L'inconveniente di queste ricerche è di es-sere enormemente dispendiose, tanto che esse hanno rovinato più di una famiglia; spesso la meccanica che avrebbe potuto rendere grandi servigi al pubblico, ne ha sperperato i mezzi, il tempo e la genialità. Sono questi i motivi principali che hanno dettato la determinazione dell'Accademia. Affermando di non volersi più occupare di questi argomenti</a:t>
            </a:r>
            <a:r>
              <a:rPr lang="it-IT" sz="3600" b="0" i="0" dirty="0" smtClean="0">
                <a:solidFill>
                  <a:srgbClr val="FF0000"/>
                </a:solidFill>
              </a:rPr>
              <a:t>, i membri dell'accademia non fanno altro che dichiarare la loro opi-nione circa la completa inutilità delle fati-che profuse da coloro che se ne </a:t>
            </a:r>
            <a:r>
              <a:rPr lang="it-IT" sz="3600" b="0" i="0" dirty="0" err="1" smtClean="0">
                <a:solidFill>
                  <a:srgbClr val="FF0000"/>
                </a:solidFill>
              </a:rPr>
              <a:t>occupa-no</a:t>
            </a:r>
            <a:r>
              <a:rPr lang="it-IT" sz="3600" b="0" i="0" dirty="0" smtClean="0">
                <a:solidFill>
                  <a:srgbClr val="FF0000"/>
                </a:solidFill>
              </a:rPr>
              <a:t>.</a:t>
            </a:r>
            <a:r>
              <a:rPr lang="it-IT" sz="3600" b="0" i="0" dirty="0" smtClean="0"/>
              <a:t> E' stato detto spesso che</a:t>
            </a:r>
            <a:r>
              <a:rPr lang="it-IT" sz="3600" b="0" i="0" dirty="0" smtClean="0">
                <a:solidFill>
                  <a:srgbClr val="FF0000"/>
                </a:solidFill>
              </a:rPr>
              <a:t>, nel tentativo di risolvere problemi chimerici, sono state</a:t>
            </a:r>
            <a:endParaRPr lang="it-IT" sz="3600" dirty="0" smtClean="0">
              <a:solidFill>
                <a:srgbClr val="FF0000"/>
              </a:solidFill>
            </a:endParaRPr>
          </a:p>
          <a:p>
            <a:pPr>
              <a:lnSpc>
                <a:spcPct val="80000"/>
              </a:lnSpc>
            </a:pPr>
            <a:endParaRPr lang="it-IT" sz="20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lstStyle/>
          <a:p>
            <a:r>
              <a:rPr lang="it-IT" b="0" i="0" dirty="0" smtClean="0">
                <a:solidFill>
                  <a:srgbClr val="FF0000"/>
                </a:solidFill>
              </a:rPr>
              <a:t>trovate molte verità utili; </a:t>
            </a:r>
            <a:r>
              <a:rPr lang="it-IT" b="0" i="0" dirty="0" smtClean="0"/>
              <a:t>è questa </a:t>
            </a:r>
            <a:r>
              <a:rPr lang="it-IT" b="0" i="0" dirty="0" smtClean="0">
                <a:solidFill>
                  <a:srgbClr val="FF0000"/>
                </a:solidFill>
              </a:rPr>
              <a:t>un'opinione che ha avuto origine in un'epoca in cui era igno-to il metodo appropriato per scoprire la verità, metodo che oggi è invece ben noto</a:t>
            </a:r>
            <a:r>
              <a:rPr lang="it-IT" b="0" i="0" dirty="0" smtClean="0"/>
              <a:t>. E' più che probabile che il giusto modo per scoprire le ve-rità sia quello di cercarle. Ma la quadratura del cerchio è l'unico, fra i problemi ripudiati dall'Ac-cademia, suscettibile di dare origine a qualche ricerca utile; e, se un geometra dovesse risolvere tale problema la determinazione dell'Accademia non farebbe che accrescerne il merito, in quanto dimostrerebbe l'opinione che i geometri hanno della difficoltà, per non dire insolubilità, del problema”</a:t>
            </a:r>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642918"/>
          </a:xfrm>
        </p:spPr>
        <p:txBody>
          <a:bodyPr/>
          <a:lstStyle/>
          <a:p>
            <a:r>
              <a:rPr lang="it-IT" b="0" i="1" dirty="0" err="1" smtClean="0"/>
              <a:t>Planck</a:t>
            </a:r>
            <a:r>
              <a:rPr lang="it-IT" b="0" i="1" dirty="0" smtClean="0"/>
              <a:t>  1887-1908-1924</a:t>
            </a:r>
          </a:p>
        </p:txBody>
      </p:sp>
      <p:sp>
        <p:nvSpPr>
          <p:cNvPr id="13315" name="Rectangle 3"/>
          <p:cNvSpPr>
            <a:spLocks noGrp="1" noChangeArrowheads="1"/>
          </p:cNvSpPr>
          <p:nvPr>
            <p:ph type="body" idx="1"/>
          </p:nvPr>
        </p:nvSpPr>
        <p:spPr>
          <a:xfrm>
            <a:off x="0" y="571480"/>
            <a:ext cx="9144000" cy="6286520"/>
          </a:xfrm>
        </p:spPr>
        <p:txBody>
          <a:bodyPr/>
          <a:lstStyle/>
          <a:p>
            <a:pPr>
              <a:lnSpc>
                <a:spcPct val="80000"/>
              </a:lnSpc>
              <a:buFontTx/>
              <a:buNone/>
            </a:pPr>
            <a:r>
              <a:rPr lang="it-IT" sz="2400" b="0" i="0" dirty="0" err="1" smtClean="0"/>
              <a:t>Planck</a:t>
            </a:r>
            <a:r>
              <a:rPr lang="it-IT" sz="2400" b="0" i="0" dirty="0" smtClean="0"/>
              <a:t> anche in tempi abbastanza recenti (1924) </a:t>
            </a:r>
            <a:r>
              <a:rPr lang="it-IT" sz="2400" b="0" i="0" dirty="0" smtClean="0">
                <a:solidFill>
                  <a:srgbClr val="FF0000"/>
                </a:solidFill>
              </a:rPr>
              <a:t>sosterrà che non vi è una dimostrazione teorica del principio di impossibilità del motore perpetuo: esso si deve accettare sulla base dell'evidenza sperimentale, evidenza che va presa con cautela perché è legata a sperimentazioni in settori ristretti della fisica</a:t>
            </a:r>
            <a:r>
              <a:rPr lang="it-IT" sz="2400" b="0" i="0" dirty="0" smtClean="0"/>
              <a:t>:</a:t>
            </a:r>
          </a:p>
          <a:p>
            <a:pPr>
              <a:lnSpc>
                <a:spcPct val="80000"/>
              </a:lnSpc>
              <a:buFontTx/>
              <a:buNone/>
            </a:pPr>
            <a:r>
              <a:rPr lang="it-IT" sz="2400" b="0" i="0" dirty="0" smtClean="0"/>
              <a:t>“Bisogna considerare che si è lavorato per secoli riguardo alla fondazione di questa proposizione; </a:t>
            </a:r>
            <a:r>
              <a:rPr lang="it-IT" sz="2400" b="0" i="0" dirty="0" smtClean="0">
                <a:solidFill>
                  <a:srgbClr val="FF0000"/>
                </a:solidFill>
              </a:rPr>
              <a:t>ci furono persone che non temevano di rischiare vita e beni per confutare le affermazioni di questa proposizione attraverso la creazione di valore-lavoro dal nulla</a:t>
            </a:r>
            <a:r>
              <a:rPr lang="it-IT" sz="2400" b="0" i="0" dirty="0" smtClean="0"/>
              <a:t>. Se infatti si vuol ritenere valida una prova indiretta ottenuta sperimentalmente, bisogna operare in questo modo </a:t>
            </a:r>
            <a:r>
              <a:rPr lang="it-IT" sz="2400" b="0" i="0" dirty="0" smtClean="0">
                <a:solidFill>
                  <a:srgbClr val="FF0000"/>
                </a:solidFill>
              </a:rPr>
              <a:t>e non si troverà troppo alto il prezzo al quale fu conquistata per l'umanità una verità così di valore</a:t>
            </a:r>
            <a:r>
              <a:rPr lang="it-IT" sz="2400" b="0" i="0" dirty="0" smtClean="0"/>
              <a:t>. In ogni modo il fatto è che al giorno d'oggi non si esita a dichiarare pazzo colui che non rinuncia alla costruzione di un </a:t>
            </a:r>
            <a:r>
              <a:rPr lang="it-IT" sz="2400" b="0" dirty="0" err="1" smtClean="0"/>
              <a:t>perpetuum</a:t>
            </a:r>
            <a:r>
              <a:rPr lang="it-IT" sz="2400" b="0" dirty="0" smtClean="0"/>
              <a:t> mobile. </a:t>
            </a:r>
            <a:r>
              <a:rPr lang="it-IT" sz="2400" b="0" i="0" dirty="0" smtClean="0">
                <a:solidFill>
                  <a:srgbClr val="FF0000"/>
                </a:solidFill>
              </a:rPr>
              <a:t>Un po' più debole è comunque la prova della proposizione contraria, che il valore-lavoro non può sparire in nulla</a:t>
            </a:r>
            <a:r>
              <a:rPr lang="it-IT" sz="2400" b="0" i="0" dirty="0" smtClean="0"/>
              <a:t>. Non si è trovato </a:t>
            </a:r>
            <a:r>
              <a:rPr lang="it-IT" sz="2400" b="0" i="0" dirty="0" smtClean="0">
                <a:solidFill>
                  <a:srgbClr val="FF0000"/>
                </a:solidFill>
              </a:rPr>
              <a:t>quasi mai qualcuno che si sia occupato praticamente del problema di distruggere lavoro come pure di trasformare oro in piombo</a:t>
            </a:r>
            <a:r>
              <a:rPr lang="it-IT" sz="2400" b="0" i="0" dirty="0" smtClean="0"/>
              <a:t>. </a:t>
            </a:r>
            <a:endParaRPr lang="it-IT" sz="20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lstStyle/>
          <a:p>
            <a:r>
              <a:rPr lang="it-IT" b="0" i="0" dirty="0" smtClean="0"/>
              <a:t>Non possiamo quindi parlare di prova sperimentale in senso pieno della impossibilità della soluzione di questo problema, come di quella della prima proposizione, ma ci dobbiamo limitare a constatare il fatto che </a:t>
            </a:r>
            <a:r>
              <a:rPr lang="it-IT" b="0" i="0" dirty="0" smtClean="0">
                <a:solidFill>
                  <a:srgbClr val="FF0000"/>
                </a:solidFill>
              </a:rPr>
              <a:t>non è stato ancora osservato un processo in cui non si è prodotto nient'altro se non la distruzione del valore-lavoro. </a:t>
            </a:r>
            <a:r>
              <a:rPr lang="it-IT" b="0" i="0" dirty="0" smtClean="0"/>
              <a:t>Ci dobbiamo accontentare di un fatto al posto di una prova; non si può perciò parlare di deduzione della proposizione contraria da quella diretta dato che non tutti i processi naturali si possono capovolgere. </a:t>
            </a:r>
            <a:endParaRPr lang="it-IT" b="0" i="0" dirty="0" smtClean="0">
              <a:solidFill>
                <a:srgbClr val="FF0000"/>
              </a:solidFill>
            </a:endParaRPr>
          </a:p>
          <a:p>
            <a:endParaRPr lang="it-IT"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0" y="0"/>
            <a:ext cx="9144000" cy="6858000"/>
          </a:xfrm>
        </p:spPr>
        <p:txBody>
          <a:bodyPr/>
          <a:lstStyle/>
          <a:p>
            <a:pPr>
              <a:lnSpc>
                <a:spcPct val="80000"/>
              </a:lnSpc>
              <a:buFontTx/>
              <a:buNone/>
            </a:pPr>
            <a:r>
              <a:rPr lang="it-IT" sz="2800" b="0" i="0" dirty="0" smtClean="0"/>
              <a:t>In senso logico </a:t>
            </a:r>
            <a:r>
              <a:rPr lang="it-IT" sz="2800" b="0" i="0" dirty="0" smtClean="0">
                <a:solidFill>
                  <a:srgbClr val="FF0000"/>
                </a:solidFill>
              </a:rPr>
              <a:t>non si troverebbe nessuna contraddizione nel supporre che il lavoro non può certamente venire dal nulla, ma in certe circostanze può sparire nel nulla </a:t>
            </a:r>
            <a:r>
              <a:rPr lang="it-IT" sz="2800" b="0" i="0" dirty="0" smtClean="0"/>
              <a:t>. D'altronde bisogna ammettere che anche la prova sperimentale della proposizione diretta: l'impossibilità della produzione di lavoro dal nulla, </a:t>
            </a:r>
            <a:r>
              <a:rPr lang="it-IT" sz="2800" b="0" i="0" dirty="0" smtClean="0">
                <a:solidFill>
                  <a:srgbClr val="FF0000"/>
                </a:solidFill>
              </a:rPr>
              <a:t>è stata ottenuta in una parte relativamente molto limitata dell'intero campo delle forze naturali</a:t>
            </a:r>
            <a:r>
              <a:rPr lang="it-IT" sz="2800" b="0" i="0" dirty="0" smtClean="0"/>
              <a:t>, attualmente ci sono noti e accessibili fenomeni molto più svariati di una volta, quando si aspirava alla conquista pratica del </a:t>
            </a:r>
            <a:r>
              <a:rPr lang="it-IT" sz="2800" b="0" dirty="0" err="1" smtClean="0"/>
              <a:t>perpetuum</a:t>
            </a:r>
            <a:r>
              <a:rPr lang="it-IT" sz="2800" b="0" dirty="0" smtClean="0"/>
              <a:t> mobile. </a:t>
            </a:r>
            <a:r>
              <a:rPr lang="it-IT" sz="2800" b="0" i="0" dirty="0" smtClean="0"/>
              <a:t>Al momento presente non si può facilmente giudicare in che senso sia corretto estendere le esperienze, raggiunte precedentemente in un ambito più ristretto, a tutti gli effetti di natura, dato che poi, </a:t>
            </a:r>
            <a:r>
              <a:rPr lang="it-IT" sz="2800" b="0" i="0" dirty="0" smtClean="0">
                <a:solidFill>
                  <a:srgbClr val="FF0000"/>
                </a:solidFill>
              </a:rPr>
              <a:t>per familiarità col principio dell'energia, siamo troppo abituati alla validità generale di questa verità per poter provvisoriamente prescindere del tutto da esso</a:t>
            </a:r>
            <a:r>
              <a:rPr lang="it-IT" sz="2800" b="0" i="0" dirty="0" smtClean="0"/>
              <a:t>.” </a:t>
            </a:r>
            <a:endParaRPr lang="it-IT" sz="2800" b="0" dirty="0" smtClean="0"/>
          </a:p>
          <a:p>
            <a:pPr>
              <a:lnSpc>
                <a:spcPct val="80000"/>
              </a:lnSpc>
            </a:pPr>
            <a:endParaRPr lang="it-IT" sz="24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0" y="0"/>
            <a:ext cx="9144000" cy="642918"/>
          </a:xfrm>
        </p:spPr>
        <p:txBody>
          <a:bodyPr/>
          <a:lstStyle/>
          <a:p>
            <a:r>
              <a:rPr lang="it-IT" dirty="0" err="1" smtClean="0"/>
              <a:t>Planck</a:t>
            </a:r>
            <a:r>
              <a:rPr lang="it-IT" dirty="0" smtClean="0"/>
              <a:t> precedentemente:</a:t>
            </a:r>
            <a:endParaRPr lang="it-IT" dirty="0"/>
          </a:p>
        </p:txBody>
      </p:sp>
      <p:sp>
        <p:nvSpPr>
          <p:cNvPr id="15363" name="Segnaposto contenuto 2"/>
          <p:cNvSpPr>
            <a:spLocks noGrp="1"/>
          </p:cNvSpPr>
          <p:nvPr>
            <p:ph idx="4294967295"/>
          </p:nvPr>
        </p:nvSpPr>
        <p:spPr>
          <a:xfrm>
            <a:off x="0" y="571480"/>
            <a:ext cx="9144000" cy="6286520"/>
          </a:xfrm>
        </p:spPr>
        <p:txBody>
          <a:bodyPr/>
          <a:lstStyle/>
          <a:p>
            <a:r>
              <a:rPr lang="it-IT" dirty="0" smtClean="0"/>
              <a:t>Dato che non possiamo deciderci, per le argomentazioni fatte, ad attribuire alla dimostrazione meccanica del principio della conservazione dell'energia quell'importanza di cui gode generalmente</a:t>
            </a:r>
            <a:r>
              <a:rPr lang="it-IT" dirty="0" smtClean="0">
                <a:hlinkClick r:id="rId3" action="ppaction://hlinkfile"/>
              </a:rPr>
              <a:t>(a9)</a:t>
            </a:r>
            <a:r>
              <a:rPr lang="it-IT" dirty="0" smtClean="0"/>
              <a:t>, ci assumiamo perciò a maggior ragione l'obbligo di cercare un'altra proposizione che sia più adatta, in quanto più solidamente fondata, a servire da punto di partenza della deduzione. Ora esiste infatti una tale proposizione che sembra possedere le qualità richieste in modo più soddisfacente: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p:cNvSpPr>
            <a:spLocks noGrp="1"/>
          </p:cNvSpPr>
          <p:nvPr>
            <p:ph idx="4294967295"/>
          </p:nvPr>
        </p:nvSpPr>
        <p:spPr>
          <a:xfrm>
            <a:off x="0" y="0"/>
            <a:ext cx="9144000" cy="6858000"/>
          </a:xfrm>
        </p:spPr>
        <p:txBody>
          <a:bodyPr/>
          <a:lstStyle/>
          <a:p>
            <a:r>
              <a:rPr lang="it-IT" dirty="0" smtClean="0"/>
              <a:t>è la proposizione sperimentale che esprime l'impossibilità del </a:t>
            </a:r>
            <a:r>
              <a:rPr lang="it-IT" dirty="0" err="1" smtClean="0"/>
              <a:t>perpetuum</a:t>
            </a:r>
            <a:r>
              <a:rPr lang="it-IT" dirty="0" smtClean="0"/>
              <a:t> mobile e del suo inverso, e per di più in modo del tutto indipendente da ogni particolare concezione della natura. Con riferimento alla nostra precedente terminologia (pag. 99) possiamo formularla nel modo seguente: “É impossibile compiere con un sistema materiale un processo ciclico (che riporta il sistema esattamente nel suo stato iniziale) in modo che gli effetti esterni abbiano un valore di lavoro diverso da zero (positivo o negativo</a:t>
            </a:r>
            <a:r>
              <a:rPr lang="it-IT" dirty="0" smtClean="0">
                <a:hlinkClick r:id="" action="ppaction://hlinkfile"/>
              </a:rPr>
              <a:t>(v148)</a:t>
            </a:r>
            <a:r>
              <a:rPr lang="it-IT" dirty="0" smtClean="0"/>
              <a:t>” (sul concetto di valore di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r>
              <a:rPr lang="it-IT" sz="3600" dirty="0" smtClean="0"/>
              <a:t>Il “motore immobile” in Aristotele</a:t>
            </a:r>
          </a:p>
        </p:txBody>
      </p:sp>
      <p:pic>
        <p:nvPicPr>
          <p:cNvPr id="5123" name="Picture 5" descr="FisArist"/>
          <p:cNvPicPr>
            <a:picLocks noChangeAspect="1" noChangeArrowheads="1"/>
          </p:cNvPicPr>
          <p:nvPr/>
        </p:nvPicPr>
        <p:blipFill>
          <a:blip r:embed="rId3" cstate="print"/>
          <a:srcRect/>
          <a:stretch>
            <a:fillRect/>
          </a:stretch>
        </p:blipFill>
        <p:spPr bwMode="auto">
          <a:xfrm>
            <a:off x="0" y="914400"/>
            <a:ext cx="4810125" cy="5943600"/>
          </a:xfrm>
          <a:prstGeom prst="rect">
            <a:avLst/>
          </a:prstGeom>
          <a:noFill/>
          <a:ln w="9525">
            <a:noFill/>
            <a:miter lim="800000"/>
            <a:headEnd/>
            <a:tailEnd/>
          </a:ln>
        </p:spPr>
      </p:pic>
      <p:sp>
        <p:nvSpPr>
          <p:cNvPr id="4" name="Rettangolo 3"/>
          <p:cNvSpPr/>
          <p:nvPr/>
        </p:nvSpPr>
        <p:spPr>
          <a:xfrm>
            <a:off x="5214942" y="1714488"/>
            <a:ext cx="3643338" cy="3785652"/>
          </a:xfrm>
          <a:prstGeom prst="rect">
            <a:avLst/>
          </a:prstGeom>
        </p:spPr>
        <p:txBody>
          <a:bodyPr wrap="square">
            <a:spAutoFit/>
          </a:bodyPr>
          <a:lstStyle/>
          <a:p>
            <a:r>
              <a:rPr lang="en-US" dirty="0">
                <a:solidFill>
                  <a:schemeClr val="bg1"/>
                </a:solidFill>
              </a:rPr>
              <a:t>One day man will connect his apparatus to the very wheelwork of the universe [...] and the very forces that motivate the planets in their orbits and cause them to rotate will rotate his own machinery</a:t>
            </a:r>
            <a:r>
              <a:rPr lang="en-US" dirty="0" smtClean="0">
                <a:solidFill>
                  <a:schemeClr val="bg1"/>
                </a:solidFill>
              </a:rPr>
              <a:t>.</a:t>
            </a:r>
          </a:p>
          <a:p>
            <a:endParaRPr lang="it-IT" dirty="0" smtClean="0">
              <a:solidFill>
                <a:schemeClr val="bg1"/>
              </a:solidFill>
            </a:endParaRPr>
          </a:p>
          <a:p>
            <a:r>
              <a:rPr lang="it-IT" dirty="0" err="1" smtClean="0">
                <a:solidFill>
                  <a:schemeClr val="bg1"/>
                </a:solidFill>
              </a:rPr>
              <a:t>Nikola</a:t>
            </a:r>
            <a:r>
              <a:rPr lang="it-IT" dirty="0" smtClean="0">
                <a:solidFill>
                  <a:schemeClr val="bg1"/>
                </a:solidFill>
              </a:rPr>
              <a:t> </a:t>
            </a:r>
            <a:r>
              <a:rPr lang="it-IT" dirty="0" err="1" smtClean="0">
                <a:solidFill>
                  <a:schemeClr val="bg1"/>
                </a:solidFill>
              </a:rPr>
              <a:t>Tesla</a:t>
            </a:r>
            <a:r>
              <a:rPr lang="it-IT" dirty="0" smtClean="0">
                <a:solidFill>
                  <a:schemeClr val="bg1"/>
                </a:solidFill>
              </a:rPr>
              <a:t> (1856-1943)</a:t>
            </a:r>
            <a:endParaRPr lang="it-IT"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egnaposto contenuto 2"/>
          <p:cNvSpPr>
            <a:spLocks noGrp="1"/>
          </p:cNvSpPr>
          <p:nvPr>
            <p:ph idx="4294967295"/>
          </p:nvPr>
        </p:nvSpPr>
        <p:spPr>
          <a:xfrm>
            <a:off x="0" y="0"/>
            <a:ext cx="9144000" cy="6858000"/>
          </a:xfrm>
        </p:spPr>
        <p:txBody>
          <a:bodyPr/>
          <a:lstStyle/>
          <a:p>
            <a:r>
              <a:rPr lang="it-IT" dirty="0" smtClean="0"/>
              <a:t>lavoro di un effetto esterno si veda a pag. 94 e seg.) o più brevemente </a:t>
            </a:r>
            <a:r>
              <a:rPr lang="it-IT" dirty="0" smtClean="0">
                <a:solidFill>
                  <a:srgbClr val="FF0000"/>
                </a:solidFill>
              </a:rPr>
              <a:t>“un valore di lavoro positivo non può </a:t>
            </a:r>
            <a:r>
              <a:rPr lang="it-IT" dirty="0" err="1" smtClean="0">
                <a:solidFill>
                  <a:srgbClr val="FF0000"/>
                </a:solidFill>
              </a:rPr>
              <a:t>nè</a:t>
            </a:r>
            <a:r>
              <a:rPr lang="it-IT" dirty="0" smtClean="0">
                <a:solidFill>
                  <a:srgbClr val="FF0000"/>
                </a:solidFill>
              </a:rPr>
              <a:t> nascere dal nulla </a:t>
            </a:r>
            <a:r>
              <a:rPr lang="it-IT" dirty="0" err="1" smtClean="0">
                <a:solidFill>
                  <a:srgbClr val="FF0000"/>
                </a:solidFill>
              </a:rPr>
              <a:t>nè</a:t>
            </a:r>
            <a:r>
              <a:rPr lang="it-IT" dirty="0" smtClean="0">
                <a:solidFill>
                  <a:srgbClr val="FF0000"/>
                </a:solidFill>
              </a:rPr>
              <a:t> svanire nel nulla”;</a:t>
            </a:r>
            <a:r>
              <a:rPr lang="it-IT" dirty="0" smtClean="0"/>
              <a:t> il viceversa è presupposto essenziale.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hlinkClick r:id="rId3"/>
              </a:rPr>
              <a:t>http://en.wikipedia.org/wiki/User:Perpetual_motion_machine</a:t>
            </a:r>
            <a:endParaRPr lang="it-IT" dirty="0" smtClean="0"/>
          </a:p>
          <a:p>
            <a:r>
              <a:rPr lang="it-IT" dirty="0" smtClean="0">
                <a:hlinkClick r:id="rId4"/>
              </a:rPr>
              <a:t>http://en.wikipedia.org/wiki/History_of_perpetual_motion_machines#cite_note-0</a:t>
            </a:r>
            <a:endParaRPr lang="it-IT" dirty="0" smtClean="0"/>
          </a:p>
          <a:p>
            <a:r>
              <a:rPr lang="en-US" b="0" i="0" dirty="0" err="1" smtClean="0">
                <a:solidFill>
                  <a:schemeClr val="bg1"/>
                </a:solidFill>
                <a:latin typeface="+mn-lt"/>
                <a:ea typeface="+mn-ea"/>
                <a:cs typeface="+mn-cs"/>
              </a:rPr>
              <a:t>Ord</a:t>
            </a:r>
            <a:r>
              <a:rPr lang="en-US" b="0" i="0" dirty="0" smtClean="0">
                <a:solidFill>
                  <a:schemeClr val="bg1"/>
                </a:solidFill>
                <a:latin typeface="+mn-lt"/>
                <a:ea typeface="+mn-ea"/>
                <a:cs typeface="+mn-cs"/>
              </a:rPr>
              <a:t>-Hume, Arthur W. J. G., "</a:t>
            </a:r>
            <a:r>
              <a:rPr lang="en-US" b="0" dirty="0" smtClean="0"/>
              <a:t>Perpetual Motion: The History of an Obsession</a:t>
            </a:r>
            <a:r>
              <a:rPr lang="en-US" b="0" i="0" dirty="0" smtClean="0">
                <a:solidFill>
                  <a:schemeClr val="bg1"/>
                </a:solidFill>
                <a:latin typeface="+mn-lt"/>
                <a:ea typeface="+mn-ea"/>
                <a:cs typeface="+mn-cs"/>
              </a:rPr>
              <a:t>". New York, St. Martin's Press. 1977</a:t>
            </a:r>
          </a:p>
          <a:p>
            <a:r>
              <a:rPr lang="en-US" b="0" i="0" dirty="0" err="1" smtClean="0">
                <a:hlinkClick r:id="rId5" action="ppaction://hlinkfile"/>
              </a:rPr>
              <a:t>Dircks</a:t>
            </a:r>
            <a:r>
              <a:rPr lang="en-US" b="0" i="0" dirty="0" smtClean="0">
                <a:hlinkClick r:id="rId5" action="ppaction://hlinkfile"/>
              </a:rPr>
              <a:t>, Henry: </a:t>
            </a:r>
            <a:r>
              <a:rPr lang="en-US" b="0" i="0" dirty="0" err="1" smtClean="0">
                <a:hlinkClick r:id="rId5" action="ppaction://hlinkfile"/>
              </a:rPr>
              <a:t>Perpetuum</a:t>
            </a:r>
            <a:r>
              <a:rPr lang="en-US" b="0" i="0" dirty="0" smtClean="0">
                <a:hlinkClick r:id="rId5" action="ppaction://hlinkfile"/>
              </a:rPr>
              <a:t> mobile or Search for self motive power</a:t>
            </a:r>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268413"/>
          </a:xfrm>
        </p:spPr>
        <p:txBody>
          <a:bodyPr/>
          <a:lstStyle/>
          <a:p>
            <a:r>
              <a:rPr lang="it-IT" sz="4000" smtClean="0"/>
              <a:t>TENTATIVI DI COSTRUIRE IL MOTORE PERPETUO</a:t>
            </a:r>
          </a:p>
        </p:txBody>
      </p:sp>
      <p:sp>
        <p:nvSpPr>
          <p:cNvPr id="6147" name="Rectangle 3"/>
          <p:cNvSpPr>
            <a:spLocks noGrp="1" noChangeArrowheads="1"/>
          </p:cNvSpPr>
          <p:nvPr>
            <p:ph type="body" idx="1"/>
          </p:nvPr>
        </p:nvSpPr>
        <p:spPr>
          <a:xfrm>
            <a:off x="0" y="1268413"/>
            <a:ext cx="9144000" cy="5589587"/>
          </a:xfrm>
        </p:spPr>
        <p:txBody>
          <a:bodyPr/>
          <a:lstStyle/>
          <a:p>
            <a:pPr>
              <a:lnSpc>
                <a:spcPct val="90000"/>
              </a:lnSpc>
              <a:buFontTx/>
              <a:buNone/>
            </a:pPr>
            <a:r>
              <a:rPr lang="it-IT" b="0" i="0" dirty="0" smtClean="0"/>
              <a:t>Per molti secoli numerosi pensatori dedicarono risorse intellettuali e finanziarie al tentativo di trovare </a:t>
            </a:r>
            <a:r>
              <a:rPr lang="it-IT" b="0" i="0" dirty="0" smtClean="0">
                <a:solidFill>
                  <a:srgbClr val="FF0000"/>
                </a:solidFill>
              </a:rPr>
              <a:t>una macchina che potesse fornire una continua prestazione di lavoro senza una corrispondente compensazione</a:t>
            </a:r>
            <a:r>
              <a:rPr lang="it-IT" b="0" i="0" dirty="0" smtClean="0"/>
              <a:t>. Essi credevano cioè nella possibilità di un </a:t>
            </a:r>
            <a:r>
              <a:rPr lang="it-IT" b="0" dirty="0" err="1" smtClean="0"/>
              <a:t>perpetuum</a:t>
            </a:r>
            <a:r>
              <a:rPr lang="it-IT" b="0" dirty="0" smtClean="0"/>
              <a:t> mobile (</a:t>
            </a:r>
            <a:r>
              <a:rPr lang="it-IT" b="0" i="0" dirty="0" smtClean="0"/>
              <a:t>che non vuol dire moto perpetuo ma motore perpetuo).</a:t>
            </a:r>
          </a:p>
          <a:p>
            <a:pPr>
              <a:lnSpc>
                <a:spcPct val="90000"/>
              </a:lnSpc>
              <a:buFontTx/>
              <a:buNone/>
            </a:pPr>
            <a:r>
              <a:rPr lang="it-IT" b="0" i="0" dirty="0" smtClean="0"/>
              <a:t>Tali tentativi oggi sembrano ridicoli, essi invece furono estremamente importanti: anche i fallimenti infatti possono portare infine a grandi risultati positivi.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Tre tipi di “motori perpetui”</a:t>
            </a:r>
            <a:endParaRPr lang="it-IT" dirty="0"/>
          </a:p>
        </p:txBody>
      </p:sp>
      <p:sp>
        <p:nvSpPr>
          <p:cNvPr id="3" name="Segnaposto contenuto 2"/>
          <p:cNvSpPr>
            <a:spLocks noGrp="1"/>
          </p:cNvSpPr>
          <p:nvPr>
            <p:ph idx="1"/>
          </p:nvPr>
        </p:nvSpPr>
        <p:spPr/>
        <p:txBody>
          <a:bodyPr/>
          <a:lstStyle/>
          <a:p>
            <a:r>
              <a:rPr lang="it-IT" i="0" dirty="0" smtClean="0"/>
              <a:t>Prima specie</a:t>
            </a:r>
          </a:p>
          <a:p>
            <a:r>
              <a:rPr lang="it-IT" b="0" i="0" dirty="0" smtClean="0">
                <a:solidFill>
                  <a:schemeClr val="bg1"/>
                </a:solidFill>
                <a:latin typeface="+mn-lt"/>
                <a:ea typeface="+mn-ea"/>
                <a:cs typeface="+mn-cs"/>
              </a:rPr>
              <a:t>Appartiene a questa categoria una macchina che produca in uscita una quantità di </a:t>
            </a:r>
            <a:r>
              <a:rPr lang="it-IT" b="0" i="0" dirty="0" smtClean="0">
                <a:solidFill>
                  <a:schemeClr val="bg1"/>
                </a:solidFill>
                <a:latin typeface="+mn-lt"/>
                <a:ea typeface="+mn-ea"/>
                <a:cs typeface="+mn-cs"/>
                <a:hlinkClick r:id="rId3" action="ppaction://hlinkfile" tooltip="Energia"/>
              </a:rPr>
              <a:t>energia</a:t>
            </a:r>
            <a:r>
              <a:rPr lang="it-IT" b="0" i="0" dirty="0" smtClean="0">
                <a:solidFill>
                  <a:schemeClr val="bg1"/>
                </a:solidFill>
                <a:latin typeface="+mn-lt"/>
                <a:ea typeface="+mn-ea"/>
                <a:cs typeface="+mn-cs"/>
              </a:rPr>
              <a:t> maggiore di quella che consuma. Una volta avviata la macchina funzionerebbe indefinitamente autoalimentandosi, in evidente violazione del principio di conservazione dell'energia (</a:t>
            </a:r>
            <a:r>
              <a:rPr lang="it-IT" b="0" i="0" dirty="0" smtClean="0">
                <a:solidFill>
                  <a:schemeClr val="bg1"/>
                </a:solidFill>
                <a:latin typeface="+mn-lt"/>
                <a:ea typeface="+mn-ea"/>
                <a:cs typeface="+mn-cs"/>
                <a:hlinkClick r:id="rId4" action="ppaction://hlinkfile" tooltip="Primo principio della termodinamica"/>
              </a:rPr>
              <a:t>primo principio della termodinamica</a:t>
            </a:r>
            <a:endParaRPr lang="it-IT" b="0" i="0" dirty="0" smtClean="0">
              <a:solidFill>
                <a:schemeClr val="bg1"/>
              </a:solidFill>
              <a:latin typeface="+mn-lt"/>
              <a:ea typeface="+mn-ea"/>
              <a:cs typeface="+mn-cs"/>
            </a:endParaRPr>
          </a:p>
          <a:p>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lstStyle/>
          <a:p>
            <a:r>
              <a:rPr lang="it-IT" i="0" dirty="0" smtClean="0"/>
              <a:t>Seconda specie</a:t>
            </a:r>
          </a:p>
          <a:p>
            <a:r>
              <a:rPr lang="it-IT" b="0" i="0" dirty="0" smtClean="0">
                <a:solidFill>
                  <a:schemeClr val="bg1"/>
                </a:solidFill>
                <a:latin typeface="+mn-lt"/>
                <a:ea typeface="+mn-ea"/>
                <a:cs typeface="+mn-cs"/>
              </a:rPr>
              <a:t>Dispositivi di questo tipo dovrebbero essere in grado di convertire interamente il </a:t>
            </a:r>
            <a:r>
              <a:rPr lang="it-IT" b="0" i="0" dirty="0" smtClean="0">
                <a:solidFill>
                  <a:schemeClr val="bg1"/>
                </a:solidFill>
                <a:latin typeface="+mn-lt"/>
                <a:ea typeface="+mn-ea"/>
                <a:cs typeface="+mn-cs"/>
                <a:hlinkClick r:id="rId3" action="ppaction://hlinkfile" tooltip="Calore"/>
              </a:rPr>
              <a:t>calore</a:t>
            </a:r>
            <a:r>
              <a:rPr lang="it-IT" b="0" i="0" dirty="0" smtClean="0">
                <a:solidFill>
                  <a:schemeClr val="bg1"/>
                </a:solidFill>
                <a:latin typeface="+mn-lt"/>
                <a:ea typeface="+mn-ea"/>
                <a:cs typeface="+mn-cs"/>
              </a:rPr>
              <a:t> estratto </a:t>
            </a:r>
            <a:r>
              <a:rPr lang="it-IT" b="0" i="0" dirty="0" smtClean="0">
                <a:solidFill>
                  <a:srgbClr val="FF0000"/>
                </a:solidFill>
                <a:latin typeface="+mn-lt"/>
                <a:ea typeface="+mn-ea"/>
                <a:cs typeface="+mn-cs"/>
              </a:rPr>
              <a:t>da una sola sorgente </a:t>
            </a:r>
            <a:r>
              <a:rPr lang="it-IT" b="0" i="0" dirty="0" smtClean="0">
                <a:solidFill>
                  <a:schemeClr val="bg1"/>
                </a:solidFill>
                <a:latin typeface="+mn-lt"/>
                <a:ea typeface="+mn-ea"/>
                <a:cs typeface="+mn-cs"/>
              </a:rPr>
              <a:t>a temperatura costante in lavoro. Ciò è in violazione del </a:t>
            </a:r>
            <a:r>
              <a:rPr lang="it-IT" b="0" i="0" dirty="0" smtClean="0">
                <a:solidFill>
                  <a:schemeClr val="bg1"/>
                </a:solidFill>
                <a:latin typeface="+mn-lt"/>
                <a:ea typeface="+mn-ea"/>
                <a:cs typeface="+mn-cs"/>
                <a:hlinkClick r:id="rId4" action="ppaction://hlinkfile" tooltip="Secondo principio della termodinamica"/>
              </a:rPr>
              <a:t>secondo principio della termodinamica</a:t>
            </a:r>
            <a:r>
              <a:rPr lang="it-IT" b="0" i="0" dirty="0" smtClean="0">
                <a:solidFill>
                  <a:schemeClr val="bg1"/>
                </a:solidFill>
                <a:latin typeface="+mn-lt"/>
                <a:ea typeface="+mn-ea"/>
                <a:cs typeface="+mn-cs"/>
              </a:rPr>
              <a:t>: un esempio di macchina a moto perpetuo di seconda specie sarebbe una nave capace di avanzare sottraendo calore all'acqua del mare e trasformando quel calore in energia cinetica, senza cederne una parte ad una sorgente più fredda dell'acqua di mare. </a:t>
            </a:r>
          </a:p>
          <a:p>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lstStyle/>
          <a:p>
            <a:r>
              <a:rPr lang="it-IT" dirty="0" smtClean="0"/>
              <a:t>Terza specie</a:t>
            </a:r>
          </a:p>
          <a:p>
            <a:r>
              <a:rPr lang="it-IT" dirty="0" smtClean="0"/>
              <a:t>Movimento continuo ma senza prestazione di lavoro (eliminazione attriti e forze dissipative)</a:t>
            </a:r>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en-US" b="0" i="0" dirty="0" smtClean="0">
                <a:solidFill>
                  <a:schemeClr val="bg1"/>
                </a:solidFill>
                <a:latin typeface="+mn-lt"/>
                <a:ea typeface="+mn-ea"/>
                <a:cs typeface="+mn-cs"/>
              </a:rPr>
              <a:t>The earliest designs of a perpetual motion machine dates back to 1150, by an Indian </a:t>
            </a:r>
            <a:r>
              <a:rPr lang="en-US" b="0" i="0" dirty="0" smtClean="0">
                <a:solidFill>
                  <a:schemeClr val="bg1"/>
                </a:solidFill>
                <a:latin typeface="+mn-lt"/>
                <a:ea typeface="+mn-ea"/>
                <a:cs typeface="+mn-cs"/>
                <a:hlinkClick r:id="rId3" action="ppaction://hlinkfile" tooltip="Indian mathematics"/>
              </a:rPr>
              <a:t>mathematician</a:t>
            </a:r>
            <a:r>
              <a:rPr lang="en-US" b="0" i="0" dirty="0" smtClean="0">
                <a:solidFill>
                  <a:schemeClr val="bg1"/>
                </a:solidFill>
                <a:latin typeface="+mn-lt"/>
                <a:ea typeface="+mn-ea"/>
                <a:cs typeface="+mn-cs"/>
              </a:rPr>
              <a:t>-</a:t>
            </a:r>
            <a:r>
              <a:rPr lang="en-US" b="0" i="0" dirty="0" smtClean="0">
                <a:solidFill>
                  <a:schemeClr val="bg1"/>
                </a:solidFill>
                <a:latin typeface="+mn-lt"/>
                <a:ea typeface="+mn-ea"/>
                <a:cs typeface="+mn-cs"/>
                <a:hlinkClick r:id="rId4" action="ppaction://hlinkfile" tooltip="Indian astronomy"/>
              </a:rPr>
              <a:t>astronomer</a:t>
            </a:r>
            <a:r>
              <a:rPr lang="en-US" b="0" i="0" dirty="0" smtClean="0">
                <a:solidFill>
                  <a:schemeClr val="bg1"/>
                </a:solidFill>
                <a:latin typeface="+mn-lt"/>
                <a:ea typeface="+mn-ea"/>
                <a:cs typeface="+mn-cs"/>
              </a:rPr>
              <a:t>, </a:t>
            </a:r>
            <a:r>
              <a:rPr lang="en-US" b="0" i="0" dirty="0" err="1" smtClean="0">
                <a:solidFill>
                  <a:schemeClr val="bg1"/>
                </a:solidFill>
                <a:latin typeface="+mn-lt"/>
                <a:ea typeface="+mn-ea"/>
                <a:cs typeface="+mn-cs"/>
                <a:hlinkClick r:id="rId5" action="ppaction://hlinkfile" tooltip="Bhāskara II"/>
              </a:rPr>
              <a:t>Bhaskara</a:t>
            </a:r>
            <a:r>
              <a:rPr lang="en-US" b="0" i="0" dirty="0" smtClean="0">
                <a:solidFill>
                  <a:schemeClr val="bg1"/>
                </a:solidFill>
                <a:latin typeface="+mn-lt"/>
                <a:ea typeface="+mn-ea"/>
                <a:cs typeface="+mn-cs"/>
                <a:hlinkClick r:id="rId5" action="ppaction://hlinkfile" tooltip="Bhāskara II"/>
              </a:rPr>
              <a:t> II</a:t>
            </a:r>
            <a:r>
              <a:rPr lang="en-US" b="0" i="0" dirty="0" smtClean="0">
                <a:solidFill>
                  <a:schemeClr val="bg1"/>
                </a:solidFill>
                <a:latin typeface="+mn-lt"/>
                <a:ea typeface="+mn-ea"/>
                <a:cs typeface="+mn-cs"/>
              </a:rPr>
              <a:t>. He described a wheel that he claimed would run forever.</a:t>
            </a:r>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en-US" b="0" dirty="0" smtClean="0"/>
              <a:t>15th century wheel by </a:t>
            </a:r>
            <a:r>
              <a:rPr lang="en-US" b="0" dirty="0" err="1" smtClean="0">
                <a:hlinkClick r:id="rId3" action="ppaction://hlinkfile" tooltip="Taccola"/>
              </a:rPr>
              <a:t>Taccola</a:t>
            </a:r>
            <a:r>
              <a:rPr lang="en-US" b="0" dirty="0" smtClean="0"/>
              <a:t>.</a:t>
            </a:r>
            <a:endParaRPr lang="it-IT" dirty="0"/>
          </a:p>
        </p:txBody>
      </p:sp>
      <p:pic>
        <p:nvPicPr>
          <p:cNvPr id="61442" name="Picture 2" descr="Thumbnail for version as of 20:59, 23 March 2009"/>
          <p:cNvPicPr>
            <a:picLocks noChangeAspect="1" noChangeArrowheads="1"/>
          </p:cNvPicPr>
          <p:nvPr/>
        </p:nvPicPr>
        <p:blipFill>
          <a:blip r:embed="rId4" cstate="print"/>
          <a:srcRect/>
          <a:stretch>
            <a:fillRect/>
          </a:stretch>
        </p:blipFill>
        <p:spPr bwMode="auto">
          <a:xfrm>
            <a:off x="2071670" y="894474"/>
            <a:ext cx="4572032" cy="596352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aduta">
  <a:themeElements>
    <a:clrScheme name="Caduta.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aduta.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duta.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aduta.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aduta.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aduta.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aduta.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aduta.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aduta.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D:\Scuola Specializzazione\Caduta Gravi\CadutaFin\Caduta.ppt</Template>
  <TotalTime>1652</TotalTime>
  <Words>1836</Words>
  <Application>Microsoft Office PowerPoint</Application>
  <PresentationFormat>Presentazione su schermo (4:3)</PresentationFormat>
  <Paragraphs>95</Paragraphs>
  <Slides>31</Slides>
  <Notes>31</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31</vt:i4>
      </vt:variant>
    </vt:vector>
  </HeadingPairs>
  <TitlesOfParts>
    <vt:vector size="33" baseType="lpstr">
      <vt:lpstr>Caduta</vt:lpstr>
      <vt:lpstr>Immagine bitmap</vt:lpstr>
      <vt:lpstr>5. Il “mito” del motore perpetuo</vt:lpstr>
      <vt:lpstr>Il problema del motore perpetuo</vt:lpstr>
      <vt:lpstr>Il “motore immobile” in Aristotele</vt:lpstr>
      <vt:lpstr>TENTATIVI DI COSTRUIRE IL MOTORE PERPETUO</vt:lpstr>
      <vt:lpstr>Tre tipi di “motori perpetui”</vt:lpstr>
      <vt:lpstr>Diapositiva 6</vt:lpstr>
      <vt:lpstr>Diapositiva 7</vt:lpstr>
      <vt:lpstr>Diapositiva 8</vt:lpstr>
      <vt:lpstr>15th century wheel by Taccola.</vt:lpstr>
      <vt:lpstr>Tentativi di “Motori perpetui”</vt:lpstr>
      <vt:lpstr>Diapositiva 11</vt:lpstr>
      <vt:lpstr>Tentativi di “Motore perpetuo”</vt:lpstr>
      <vt:lpstr>Diapositiva 13</vt:lpstr>
      <vt:lpstr>Un “motore perpetuo”</vt:lpstr>
      <vt:lpstr>Diapositiva 15</vt:lpstr>
      <vt:lpstr>Contro il motore perpetuo:  Leonardo (1452-1519) </vt:lpstr>
      <vt:lpstr>Diapositiva 17</vt:lpstr>
      <vt:lpstr>Gerolamo Cardano (1501-1576)</vt:lpstr>
      <vt:lpstr> Stevino: legge dell’equilibrio sui piani inclinati</vt:lpstr>
      <vt:lpstr>Diapositiva 20</vt:lpstr>
      <vt:lpstr>Académie Royale des Sciences </vt:lpstr>
      <vt:lpstr>Diapositiva 22</vt:lpstr>
      <vt:lpstr>Diapositiva 23</vt:lpstr>
      <vt:lpstr>Diapositiva 24</vt:lpstr>
      <vt:lpstr>Planck  1887-1908-1924</vt:lpstr>
      <vt:lpstr>Diapositiva 26</vt:lpstr>
      <vt:lpstr>Diapositiva 27</vt:lpstr>
      <vt:lpstr>Planck precedentemente:</vt:lpstr>
      <vt:lpstr>Diapositiva 29</vt:lpstr>
      <vt:lpstr>Diapositiva 30</vt:lpstr>
      <vt:lpstr>Diapositiva 31</vt:lpstr>
    </vt:vector>
  </TitlesOfParts>
  <Company>Università di Pavia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mito del motore perpetuo</dc:title>
  <dc:creator>Fabio</dc:creator>
  <cp:lastModifiedBy>Fabio</cp:lastModifiedBy>
  <cp:revision>20</cp:revision>
  <dcterms:created xsi:type="dcterms:W3CDTF">2000-03-03T03:22:41Z</dcterms:created>
  <dcterms:modified xsi:type="dcterms:W3CDTF">2010-03-09T10:07:47Z</dcterms:modified>
</cp:coreProperties>
</file>