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6"/>
  </p:notesMasterIdLst>
  <p:sldIdLst>
    <p:sldId id="256" r:id="rId2"/>
    <p:sldId id="257" r:id="rId3"/>
    <p:sldId id="291" r:id="rId4"/>
    <p:sldId id="289" r:id="rId5"/>
    <p:sldId id="294" r:id="rId6"/>
    <p:sldId id="290" r:id="rId7"/>
    <p:sldId id="286" r:id="rId8"/>
    <p:sldId id="287" r:id="rId9"/>
    <p:sldId id="292" r:id="rId10"/>
    <p:sldId id="293" r:id="rId11"/>
    <p:sldId id="267" r:id="rId12"/>
    <p:sldId id="266" r:id="rId13"/>
    <p:sldId id="258" r:id="rId14"/>
    <p:sldId id="299" r:id="rId15"/>
    <p:sldId id="298" r:id="rId16"/>
    <p:sldId id="303" r:id="rId17"/>
    <p:sldId id="302" r:id="rId18"/>
    <p:sldId id="304" r:id="rId19"/>
    <p:sldId id="305" r:id="rId20"/>
    <p:sldId id="306" r:id="rId21"/>
    <p:sldId id="297" r:id="rId22"/>
    <p:sldId id="307" r:id="rId23"/>
    <p:sldId id="300" r:id="rId24"/>
    <p:sldId id="339" r:id="rId25"/>
    <p:sldId id="296" r:id="rId26"/>
    <p:sldId id="345" r:id="rId27"/>
    <p:sldId id="283" r:id="rId28"/>
    <p:sldId id="284" r:id="rId29"/>
    <p:sldId id="269" r:id="rId30"/>
    <p:sldId id="295" r:id="rId31"/>
    <p:sldId id="301" r:id="rId32"/>
    <p:sldId id="285" r:id="rId33"/>
    <p:sldId id="343" r:id="rId34"/>
    <p:sldId id="265" r:id="rId35"/>
  </p:sldIdLst>
  <p:sldSz cx="9144000" cy="6858000" type="screen4x3"/>
  <p:notesSz cx="6858000" cy="9144000"/>
  <p:defaultTextStyle>
    <a:defPPr>
      <a:defRPr lang="it-IT"/>
    </a:defPPr>
    <a:lvl1pPr algn="l" rtl="0" eaLnBrk="0" fontAlgn="base" hangingPunct="0">
      <a:spcBef>
        <a:spcPct val="0"/>
      </a:spcBef>
      <a:spcAft>
        <a:spcPct val="0"/>
      </a:spcAft>
      <a:defRPr sz="3200" b="1" i="1" kern="1200">
        <a:solidFill>
          <a:srgbClr val="FFFFFF"/>
        </a:solidFill>
        <a:latin typeface="Arial" pitchFamily="34" charset="0"/>
        <a:ea typeface="+mn-ea"/>
        <a:cs typeface="+mn-cs"/>
      </a:defRPr>
    </a:lvl1pPr>
    <a:lvl2pPr marL="457200" algn="l" rtl="0" eaLnBrk="0" fontAlgn="base" hangingPunct="0">
      <a:spcBef>
        <a:spcPct val="0"/>
      </a:spcBef>
      <a:spcAft>
        <a:spcPct val="0"/>
      </a:spcAft>
      <a:defRPr sz="3200" b="1" i="1" kern="1200">
        <a:solidFill>
          <a:srgbClr val="FFFFFF"/>
        </a:solidFill>
        <a:latin typeface="Arial" pitchFamily="34" charset="0"/>
        <a:ea typeface="+mn-ea"/>
        <a:cs typeface="+mn-cs"/>
      </a:defRPr>
    </a:lvl2pPr>
    <a:lvl3pPr marL="914400" algn="l" rtl="0" eaLnBrk="0" fontAlgn="base" hangingPunct="0">
      <a:spcBef>
        <a:spcPct val="0"/>
      </a:spcBef>
      <a:spcAft>
        <a:spcPct val="0"/>
      </a:spcAft>
      <a:defRPr sz="3200" b="1" i="1" kern="1200">
        <a:solidFill>
          <a:srgbClr val="FFFFFF"/>
        </a:solidFill>
        <a:latin typeface="Arial" pitchFamily="34" charset="0"/>
        <a:ea typeface="+mn-ea"/>
        <a:cs typeface="+mn-cs"/>
      </a:defRPr>
    </a:lvl3pPr>
    <a:lvl4pPr marL="1371600" algn="l" rtl="0" eaLnBrk="0" fontAlgn="base" hangingPunct="0">
      <a:spcBef>
        <a:spcPct val="0"/>
      </a:spcBef>
      <a:spcAft>
        <a:spcPct val="0"/>
      </a:spcAft>
      <a:defRPr sz="3200" b="1" i="1" kern="1200">
        <a:solidFill>
          <a:srgbClr val="FFFFFF"/>
        </a:solidFill>
        <a:latin typeface="Arial" pitchFamily="34" charset="0"/>
        <a:ea typeface="+mn-ea"/>
        <a:cs typeface="+mn-cs"/>
      </a:defRPr>
    </a:lvl4pPr>
    <a:lvl5pPr marL="1828800" algn="l" rtl="0" eaLnBrk="0" fontAlgn="base" hangingPunct="0">
      <a:spcBef>
        <a:spcPct val="0"/>
      </a:spcBef>
      <a:spcAft>
        <a:spcPct val="0"/>
      </a:spcAft>
      <a:defRPr sz="3200" b="1" i="1" kern="1200">
        <a:solidFill>
          <a:srgbClr val="FFFFFF"/>
        </a:solidFill>
        <a:latin typeface="Arial" pitchFamily="34" charset="0"/>
        <a:ea typeface="+mn-ea"/>
        <a:cs typeface="+mn-cs"/>
      </a:defRPr>
    </a:lvl5pPr>
    <a:lvl6pPr marL="2286000" algn="l" defTabSz="914400" rtl="0" eaLnBrk="1" latinLnBrk="0" hangingPunct="1">
      <a:defRPr sz="3200" b="1" i="1" kern="1200">
        <a:solidFill>
          <a:srgbClr val="FFFFFF"/>
        </a:solidFill>
        <a:latin typeface="Arial" pitchFamily="34" charset="0"/>
        <a:ea typeface="+mn-ea"/>
        <a:cs typeface="+mn-cs"/>
      </a:defRPr>
    </a:lvl6pPr>
    <a:lvl7pPr marL="2743200" algn="l" defTabSz="914400" rtl="0" eaLnBrk="1" latinLnBrk="0" hangingPunct="1">
      <a:defRPr sz="3200" b="1" i="1" kern="1200">
        <a:solidFill>
          <a:srgbClr val="FFFFFF"/>
        </a:solidFill>
        <a:latin typeface="Arial" pitchFamily="34" charset="0"/>
        <a:ea typeface="+mn-ea"/>
        <a:cs typeface="+mn-cs"/>
      </a:defRPr>
    </a:lvl7pPr>
    <a:lvl8pPr marL="3200400" algn="l" defTabSz="914400" rtl="0" eaLnBrk="1" latinLnBrk="0" hangingPunct="1">
      <a:defRPr sz="3200" b="1" i="1" kern="1200">
        <a:solidFill>
          <a:srgbClr val="FFFFFF"/>
        </a:solidFill>
        <a:latin typeface="Arial" pitchFamily="34" charset="0"/>
        <a:ea typeface="+mn-ea"/>
        <a:cs typeface="+mn-cs"/>
      </a:defRPr>
    </a:lvl8pPr>
    <a:lvl9pPr marL="3657600" algn="l" defTabSz="914400" rtl="0" eaLnBrk="1" latinLnBrk="0" hangingPunct="1">
      <a:defRPr sz="3200" b="1" i="1" kern="1200">
        <a:solidFill>
          <a:srgbClr val="FFFFFF"/>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p:normalViewPr>
  <p:slideViewPr>
    <p:cSldViewPr>
      <p:cViewPr varScale="1">
        <p:scale>
          <a:sx n="68" d="100"/>
          <a:sy n="68" d="100"/>
        </p:scale>
        <p:origin x="-57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it-IT"/>
          </a:p>
        </p:txBody>
      </p:sp>
      <p:sp>
        <p:nvSpPr>
          <p:cNvPr id="327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it-IT"/>
          </a:p>
        </p:txBody>
      </p:sp>
      <p:sp>
        <p:nvSpPr>
          <p:cNvPr id="8397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327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it-IT"/>
          </a:p>
        </p:txBody>
      </p:sp>
      <p:sp>
        <p:nvSpPr>
          <p:cNvPr id="327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3ECF7CB-79EB-4B07-AE7B-EA27AAC59481}"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egnaposto immagine diapositiva 1"/>
          <p:cNvSpPr>
            <a:spLocks noGrp="1" noRot="1" noChangeAspect="1" noTextEdit="1"/>
          </p:cNvSpPr>
          <p:nvPr>
            <p:ph type="sldImg"/>
          </p:nvPr>
        </p:nvSpPr>
        <p:spPr>
          <a:ln/>
        </p:spPr>
      </p:sp>
      <p:sp>
        <p:nvSpPr>
          <p:cNvPr id="84995" name="Segnaposto note 2"/>
          <p:cNvSpPr>
            <a:spLocks noGrp="1"/>
          </p:cNvSpPr>
          <p:nvPr>
            <p:ph type="body" idx="1"/>
          </p:nvPr>
        </p:nvSpPr>
        <p:spPr>
          <a:noFill/>
          <a:ln/>
        </p:spPr>
        <p:txBody>
          <a:bodyPr/>
          <a:lstStyle/>
          <a:p>
            <a:pPr eaLnBrk="1" hangingPunct="1"/>
            <a:endParaRPr lang="it-IT" smtClean="0"/>
          </a:p>
        </p:txBody>
      </p:sp>
      <p:sp>
        <p:nvSpPr>
          <p:cNvPr id="84996" name="Segnaposto numero diapositiva 3"/>
          <p:cNvSpPr>
            <a:spLocks noGrp="1"/>
          </p:cNvSpPr>
          <p:nvPr>
            <p:ph type="sldNum" sz="quarter" idx="5"/>
          </p:nvPr>
        </p:nvSpPr>
        <p:spPr>
          <a:noFill/>
        </p:spPr>
        <p:txBody>
          <a:bodyPr/>
          <a:lstStyle/>
          <a:p>
            <a:fld id="{0AF4F57F-DFF7-48BE-9682-120DFD36DCAE}" type="slidenum">
              <a:rPr lang="it-IT"/>
              <a:pPr/>
              <a:t>1</a:t>
            </a:fld>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egnaposto immagine diapositiva 1"/>
          <p:cNvSpPr>
            <a:spLocks noGrp="1" noRot="1" noChangeAspect="1" noTextEdit="1"/>
          </p:cNvSpPr>
          <p:nvPr>
            <p:ph type="sldImg"/>
          </p:nvPr>
        </p:nvSpPr>
        <p:spPr>
          <a:ln/>
        </p:spPr>
      </p:sp>
      <p:sp>
        <p:nvSpPr>
          <p:cNvPr id="94211" name="Segnaposto note 2"/>
          <p:cNvSpPr>
            <a:spLocks noGrp="1"/>
          </p:cNvSpPr>
          <p:nvPr>
            <p:ph type="body" idx="1"/>
          </p:nvPr>
        </p:nvSpPr>
        <p:spPr>
          <a:noFill/>
          <a:ln/>
        </p:spPr>
        <p:txBody>
          <a:bodyPr/>
          <a:lstStyle/>
          <a:p>
            <a:pPr eaLnBrk="1" hangingPunct="1"/>
            <a:endParaRPr lang="it-IT" smtClean="0"/>
          </a:p>
        </p:txBody>
      </p:sp>
      <p:sp>
        <p:nvSpPr>
          <p:cNvPr id="94212" name="Segnaposto numero diapositiva 3"/>
          <p:cNvSpPr>
            <a:spLocks noGrp="1"/>
          </p:cNvSpPr>
          <p:nvPr>
            <p:ph type="sldNum" sz="quarter" idx="5"/>
          </p:nvPr>
        </p:nvSpPr>
        <p:spPr>
          <a:noFill/>
        </p:spPr>
        <p:txBody>
          <a:bodyPr/>
          <a:lstStyle/>
          <a:p>
            <a:fld id="{2BBEA4F4-D296-4F1C-83A4-42C93A22D906}" type="slidenum">
              <a:rPr lang="it-IT"/>
              <a:pPr/>
              <a:t>10</a:t>
            </a:fld>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egnaposto immagine diapositiva 1"/>
          <p:cNvSpPr>
            <a:spLocks noGrp="1" noRot="1" noChangeAspect="1" noTextEdit="1"/>
          </p:cNvSpPr>
          <p:nvPr>
            <p:ph type="sldImg"/>
          </p:nvPr>
        </p:nvSpPr>
        <p:spPr>
          <a:ln/>
        </p:spPr>
      </p:sp>
      <p:sp>
        <p:nvSpPr>
          <p:cNvPr id="95235" name="Segnaposto note 2"/>
          <p:cNvSpPr>
            <a:spLocks noGrp="1"/>
          </p:cNvSpPr>
          <p:nvPr>
            <p:ph type="body" idx="1"/>
          </p:nvPr>
        </p:nvSpPr>
        <p:spPr>
          <a:noFill/>
          <a:ln/>
        </p:spPr>
        <p:txBody>
          <a:bodyPr/>
          <a:lstStyle/>
          <a:p>
            <a:pPr eaLnBrk="1" hangingPunct="1"/>
            <a:endParaRPr lang="it-IT" smtClean="0"/>
          </a:p>
        </p:txBody>
      </p:sp>
      <p:sp>
        <p:nvSpPr>
          <p:cNvPr id="95236" name="Segnaposto numero diapositiva 3"/>
          <p:cNvSpPr>
            <a:spLocks noGrp="1"/>
          </p:cNvSpPr>
          <p:nvPr>
            <p:ph type="sldNum" sz="quarter" idx="5"/>
          </p:nvPr>
        </p:nvSpPr>
        <p:spPr>
          <a:noFill/>
        </p:spPr>
        <p:txBody>
          <a:bodyPr/>
          <a:lstStyle/>
          <a:p>
            <a:fld id="{A4526694-3ED5-4A02-8145-FCB564314F71}" type="slidenum">
              <a:rPr lang="it-IT"/>
              <a:pPr/>
              <a:t>11</a:t>
            </a:fld>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egnaposto immagine diapositiva 1"/>
          <p:cNvSpPr>
            <a:spLocks noGrp="1" noRot="1" noChangeAspect="1" noTextEdit="1"/>
          </p:cNvSpPr>
          <p:nvPr>
            <p:ph type="sldImg"/>
          </p:nvPr>
        </p:nvSpPr>
        <p:spPr>
          <a:ln/>
        </p:spPr>
      </p:sp>
      <p:sp>
        <p:nvSpPr>
          <p:cNvPr id="96259" name="Segnaposto note 2"/>
          <p:cNvSpPr>
            <a:spLocks noGrp="1"/>
          </p:cNvSpPr>
          <p:nvPr>
            <p:ph type="body" idx="1"/>
          </p:nvPr>
        </p:nvSpPr>
        <p:spPr>
          <a:noFill/>
          <a:ln/>
        </p:spPr>
        <p:txBody>
          <a:bodyPr/>
          <a:lstStyle/>
          <a:p>
            <a:pPr eaLnBrk="1" hangingPunct="1"/>
            <a:endParaRPr lang="it-IT" smtClean="0"/>
          </a:p>
        </p:txBody>
      </p:sp>
      <p:sp>
        <p:nvSpPr>
          <p:cNvPr id="96260" name="Segnaposto numero diapositiva 3"/>
          <p:cNvSpPr>
            <a:spLocks noGrp="1"/>
          </p:cNvSpPr>
          <p:nvPr>
            <p:ph type="sldNum" sz="quarter" idx="5"/>
          </p:nvPr>
        </p:nvSpPr>
        <p:spPr>
          <a:noFill/>
        </p:spPr>
        <p:txBody>
          <a:bodyPr/>
          <a:lstStyle/>
          <a:p>
            <a:fld id="{E588E72C-BB28-471E-A54B-DD16F8921CAC}" type="slidenum">
              <a:rPr lang="it-IT"/>
              <a:pPr/>
              <a:t>12</a:t>
            </a:fld>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egnaposto immagine diapositiva 1"/>
          <p:cNvSpPr>
            <a:spLocks noGrp="1" noRot="1" noChangeAspect="1" noTextEdit="1"/>
          </p:cNvSpPr>
          <p:nvPr>
            <p:ph type="sldImg"/>
          </p:nvPr>
        </p:nvSpPr>
        <p:spPr>
          <a:ln/>
        </p:spPr>
      </p:sp>
      <p:sp>
        <p:nvSpPr>
          <p:cNvPr id="98307" name="Segnaposto note 2"/>
          <p:cNvSpPr>
            <a:spLocks noGrp="1"/>
          </p:cNvSpPr>
          <p:nvPr>
            <p:ph type="body" idx="1"/>
          </p:nvPr>
        </p:nvSpPr>
        <p:spPr>
          <a:noFill/>
          <a:ln/>
        </p:spPr>
        <p:txBody>
          <a:bodyPr/>
          <a:lstStyle/>
          <a:p>
            <a:pPr eaLnBrk="1" hangingPunct="1"/>
            <a:endParaRPr lang="it-IT" smtClean="0"/>
          </a:p>
        </p:txBody>
      </p:sp>
      <p:sp>
        <p:nvSpPr>
          <p:cNvPr id="98308" name="Segnaposto numero diapositiva 3"/>
          <p:cNvSpPr>
            <a:spLocks noGrp="1"/>
          </p:cNvSpPr>
          <p:nvPr>
            <p:ph type="sldNum" sz="quarter" idx="5"/>
          </p:nvPr>
        </p:nvSpPr>
        <p:spPr>
          <a:noFill/>
        </p:spPr>
        <p:txBody>
          <a:bodyPr/>
          <a:lstStyle/>
          <a:p>
            <a:fld id="{EDBBB0D4-1739-47E6-B7F6-DD0A25C52326}" type="slidenum">
              <a:rPr lang="it-IT"/>
              <a:pPr/>
              <a:t>13</a:t>
            </a:fld>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egnaposto immagine diapositiva 1"/>
          <p:cNvSpPr>
            <a:spLocks noGrp="1" noRot="1" noChangeAspect="1" noTextEdit="1"/>
          </p:cNvSpPr>
          <p:nvPr>
            <p:ph type="sldImg"/>
          </p:nvPr>
        </p:nvSpPr>
        <p:spPr>
          <a:ln/>
        </p:spPr>
      </p:sp>
      <p:sp>
        <p:nvSpPr>
          <p:cNvPr id="99331" name="Segnaposto note 2"/>
          <p:cNvSpPr>
            <a:spLocks noGrp="1"/>
          </p:cNvSpPr>
          <p:nvPr>
            <p:ph type="body" idx="1"/>
          </p:nvPr>
        </p:nvSpPr>
        <p:spPr>
          <a:noFill/>
          <a:ln/>
        </p:spPr>
        <p:txBody>
          <a:bodyPr/>
          <a:lstStyle/>
          <a:p>
            <a:pPr eaLnBrk="1" hangingPunct="1"/>
            <a:endParaRPr lang="it-IT" smtClean="0"/>
          </a:p>
        </p:txBody>
      </p:sp>
      <p:sp>
        <p:nvSpPr>
          <p:cNvPr id="99332" name="Segnaposto numero diapositiva 3"/>
          <p:cNvSpPr>
            <a:spLocks noGrp="1"/>
          </p:cNvSpPr>
          <p:nvPr>
            <p:ph type="sldNum" sz="quarter" idx="5"/>
          </p:nvPr>
        </p:nvSpPr>
        <p:spPr>
          <a:noFill/>
        </p:spPr>
        <p:txBody>
          <a:bodyPr/>
          <a:lstStyle/>
          <a:p>
            <a:fld id="{35E397A7-7BD7-481D-B410-3A844C3E7D9A}" type="slidenum">
              <a:rPr lang="it-IT"/>
              <a:pPr/>
              <a:t>14</a:t>
            </a:fld>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egnaposto immagine diapositiva 1"/>
          <p:cNvSpPr>
            <a:spLocks noGrp="1" noRot="1" noChangeAspect="1" noTextEdit="1"/>
          </p:cNvSpPr>
          <p:nvPr>
            <p:ph type="sldImg"/>
          </p:nvPr>
        </p:nvSpPr>
        <p:spPr>
          <a:ln/>
        </p:spPr>
      </p:sp>
      <p:sp>
        <p:nvSpPr>
          <p:cNvPr id="100355" name="Segnaposto note 2"/>
          <p:cNvSpPr>
            <a:spLocks noGrp="1"/>
          </p:cNvSpPr>
          <p:nvPr>
            <p:ph type="body" idx="1"/>
          </p:nvPr>
        </p:nvSpPr>
        <p:spPr>
          <a:noFill/>
          <a:ln/>
        </p:spPr>
        <p:txBody>
          <a:bodyPr/>
          <a:lstStyle/>
          <a:p>
            <a:pPr eaLnBrk="1" hangingPunct="1"/>
            <a:endParaRPr lang="it-IT" smtClean="0"/>
          </a:p>
        </p:txBody>
      </p:sp>
      <p:sp>
        <p:nvSpPr>
          <p:cNvPr id="100356" name="Segnaposto numero diapositiva 3"/>
          <p:cNvSpPr>
            <a:spLocks noGrp="1"/>
          </p:cNvSpPr>
          <p:nvPr>
            <p:ph type="sldNum" sz="quarter" idx="5"/>
          </p:nvPr>
        </p:nvSpPr>
        <p:spPr>
          <a:noFill/>
        </p:spPr>
        <p:txBody>
          <a:bodyPr/>
          <a:lstStyle/>
          <a:p>
            <a:fld id="{BF58EB65-BCB9-4BC8-9272-0D68335D2C7C}" type="slidenum">
              <a:rPr lang="it-IT"/>
              <a:pPr/>
              <a:t>15</a:t>
            </a:fld>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egnaposto immagine diapositiva 1"/>
          <p:cNvSpPr>
            <a:spLocks noGrp="1" noRot="1" noChangeAspect="1" noTextEdit="1"/>
          </p:cNvSpPr>
          <p:nvPr>
            <p:ph type="sldImg"/>
          </p:nvPr>
        </p:nvSpPr>
        <p:spPr>
          <a:ln/>
        </p:spPr>
      </p:sp>
      <p:sp>
        <p:nvSpPr>
          <p:cNvPr id="101379" name="Segnaposto note 2"/>
          <p:cNvSpPr>
            <a:spLocks noGrp="1"/>
          </p:cNvSpPr>
          <p:nvPr>
            <p:ph type="body" idx="1"/>
          </p:nvPr>
        </p:nvSpPr>
        <p:spPr>
          <a:noFill/>
          <a:ln/>
        </p:spPr>
        <p:txBody>
          <a:bodyPr/>
          <a:lstStyle/>
          <a:p>
            <a:pPr eaLnBrk="1" hangingPunct="1"/>
            <a:endParaRPr lang="it-IT" smtClean="0"/>
          </a:p>
        </p:txBody>
      </p:sp>
      <p:sp>
        <p:nvSpPr>
          <p:cNvPr id="101380" name="Segnaposto numero diapositiva 3"/>
          <p:cNvSpPr>
            <a:spLocks noGrp="1"/>
          </p:cNvSpPr>
          <p:nvPr>
            <p:ph type="sldNum" sz="quarter" idx="5"/>
          </p:nvPr>
        </p:nvSpPr>
        <p:spPr>
          <a:noFill/>
        </p:spPr>
        <p:txBody>
          <a:bodyPr/>
          <a:lstStyle/>
          <a:p>
            <a:fld id="{2DC8BD12-CF9D-4259-9DC1-4F23B653658C}" type="slidenum">
              <a:rPr lang="it-IT"/>
              <a:pPr/>
              <a:t>16</a:t>
            </a:fld>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egnaposto immagine diapositiva 1"/>
          <p:cNvSpPr>
            <a:spLocks noGrp="1" noRot="1" noChangeAspect="1" noTextEdit="1"/>
          </p:cNvSpPr>
          <p:nvPr>
            <p:ph type="sldImg"/>
          </p:nvPr>
        </p:nvSpPr>
        <p:spPr>
          <a:ln/>
        </p:spPr>
      </p:sp>
      <p:sp>
        <p:nvSpPr>
          <p:cNvPr id="102403" name="Segnaposto note 2"/>
          <p:cNvSpPr>
            <a:spLocks noGrp="1"/>
          </p:cNvSpPr>
          <p:nvPr>
            <p:ph type="body" idx="1"/>
          </p:nvPr>
        </p:nvSpPr>
        <p:spPr>
          <a:noFill/>
          <a:ln/>
        </p:spPr>
        <p:txBody>
          <a:bodyPr/>
          <a:lstStyle/>
          <a:p>
            <a:pPr eaLnBrk="1" hangingPunct="1"/>
            <a:endParaRPr lang="it-IT" smtClean="0"/>
          </a:p>
        </p:txBody>
      </p:sp>
      <p:sp>
        <p:nvSpPr>
          <p:cNvPr id="102404" name="Segnaposto numero diapositiva 3"/>
          <p:cNvSpPr>
            <a:spLocks noGrp="1"/>
          </p:cNvSpPr>
          <p:nvPr>
            <p:ph type="sldNum" sz="quarter" idx="5"/>
          </p:nvPr>
        </p:nvSpPr>
        <p:spPr>
          <a:noFill/>
        </p:spPr>
        <p:txBody>
          <a:bodyPr/>
          <a:lstStyle/>
          <a:p>
            <a:fld id="{43B5E132-91E6-46D9-BD49-B51925104F41}" type="slidenum">
              <a:rPr lang="it-IT"/>
              <a:pPr/>
              <a:t>17</a:t>
            </a:fld>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egnaposto immagine diapositiva 1"/>
          <p:cNvSpPr>
            <a:spLocks noGrp="1" noRot="1" noChangeAspect="1" noTextEdit="1"/>
          </p:cNvSpPr>
          <p:nvPr>
            <p:ph type="sldImg"/>
          </p:nvPr>
        </p:nvSpPr>
        <p:spPr>
          <a:ln/>
        </p:spPr>
      </p:sp>
      <p:sp>
        <p:nvSpPr>
          <p:cNvPr id="103427" name="Segnaposto note 2"/>
          <p:cNvSpPr>
            <a:spLocks noGrp="1"/>
          </p:cNvSpPr>
          <p:nvPr>
            <p:ph type="body" idx="1"/>
          </p:nvPr>
        </p:nvSpPr>
        <p:spPr>
          <a:noFill/>
          <a:ln/>
        </p:spPr>
        <p:txBody>
          <a:bodyPr/>
          <a:lstStyle/>
          <a:p>
            <a:pPr eaLnBrk="1" hangingPunct="1"/>
            <a:endParaRPr lang="it-IT" smtClean="0"/>
          </a:p>
        </p:txBody>
      </p:sp>
      <p:sp>
        <p:nvSpPr>
          <p:cNvPr id="103428" name="Segnaposto numero diapositiva 3"/>
          <p:cNvSpPr>
            <a:spLocks noGrp="1"/>
          </p:cNvSpPr>
          <p:nvPr>
            <p:ph type="sldNum" sz="quarter" idx="5"/>
          </p:nvPr>
        </p:nvSpPr>
        <p:spPr>
          <a:noFill/>
        </p:spPr>
        <p:txBody>
          <a:bodyPr/>
          <a:lstStyle/>
          <a:p>
            <a:fld id="{5DB4A8F8-0387-45D4-9870-1BDA7CC2E87B}" type="slidenum">
              <a:rPr lang="it-IT"/>
              <a:pPr/>
              <a:t>18</a:t>
            </a:fld>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egnaposto immagine diapositiva 1"/>
          <p:cNvSpPr>
            <a:spLocks noGrp="1" noRot="1" noChangeAspect="1" noTextEdit="1"/>
          </p:cNvSpPr>
          <p:nvPr>
            <p:ph type="sldImg"/>
          </p:nvPr>
        </p:nvSpPr>
        <p:spPr>
          <a:ln/>
        </p:spPr>
      </p:sp>
      <p:sp>
        <p:nvSpPr>
          <p:cNvPr id="104451" name="Segnaposto note 2"/>
          <p:cNvSpPr>
            <a:spLocks noGrp="1"/>
          </p:cNvSpPr>
          <p:nvPr>
            <p:ph type="body" idx="1"/>
          </p:nvPr>
        </p:nvSpPr>
        <p:spPr>
          <a:noFill/>
          <a:ln/>
        </p:spPr>
        <p:txBody>
          <a:bodyPr/>
          <a:lstStyle/>
          <a:p>
            <a:pPr eaLnBrk="1" hangingPunct="1"/>
            <a:endParaRPr lang="it-IT" smtClean="0"/>
          </a:p>
        </p:txBody>
      </p:sp>
      <p:sp>
        <p:nvSpPr>
          <p:cNvPr id="104452" name="Segnaposto numero diapositiva 3"/>
          <p:cNvSpPr>
            <a:spLocks noGrp="1"/>
          </p:cNvSpPr>
          <p:nvPr>
            <p:ph type="sldNum" sz="quarter" idx="5"/>
          </p:nvPr>
        </p:nvSpPr>
        <p:spPr>
          <a:noFill/>
        </p:spPr>
        <p:txBody>
          <a:bodyPr/>
          <a:lstStyle/>
          <a:p>
            <a:fld id="{0AF67EE4-FF8F-4ED6-ADEA-D75CA0528652}" type="slidenum">
              <a:rPr lang="it-IT"/>
              <a:pPr/>
              <a:t>19</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egnaposto immagine diapositiva 1"/>
          <p:cNvSpPr>
            <a:spLocks noGrp="1" noRot="1" noChangeAspect="1" noTextEdit="1"/>
          </p:cNvSpPr>
          <p:nvPr>
            <p:ph type="sldImg"/>
          </p:nvPr>
        </p:nvSpPr>
        <p:spPr>
          <a:ln/>
        </p:spPr>
      </p:sp>
      <p:sp>
        <p:nvSpPr>
          <p:cNvPr id="86019" name="Segnaposto note 2"/>
          <p:cNvSpPr>
            <a:spLocks noGrp="1"/>
          </p:cNvSpPr>
          <p:nvPr>
            <p:ph type="body" idx="1"/>
          </p:nvPr>
        </p:nvSpPr>
        <p:spPr>
          <a:noFill/>
          <a:ln/>
        </p:spPr>
        <p:txBody>
          <a:bodyPr/>
          <a:lstStyle/>
          <a:p>
            <a:pPr eaLnBrk="1" hangingPunct="1"/>
            <a:endParaRPr lang="it-IT" smtClean="0"/>
          </a:p>
        </p:txBody>
      </p:sp>
      <p:sp>
        <p:nvSpPr>
          <p:cNvPr id="86020" name="Segnaposto numero diapositiva 3"/>
          <p:cNvSpPr>
            <a:spLocks noGrp="1"/>
          </p:cNvSpPr>
          <p:nvPr>
            <p:ph type="sldNum" sz="quarter" idx="5"/>
          </p:nvPr>
        </p:nvSpPr>
        <p:spPr>
          <a:noFill/>
        </p:spPr>
        <p:txBody>
          <a:bodyPr/>
          <a:lstStyle/>
          <a:p>
            <a:fld id="{275DFF2E-2407-4E5C-9718-9B7CF9472648}" type="slidenum">
              <a:rPr lang="it-IT"/>
              <a:pPr/>
              <a:t>2</a:t>
            </a:fld>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egnaposto immagine diapositiva 1"/>
          <p:cNvSpPr>
            <a:spLocks noGrp="1" noRot="1" noChangeAspect="1" noTextEdit="1"/>
          </p:cNvSpPr>
          <p:nvPr>
            <p:ph type="sldImg"/>
          </p:nvPr>
        </p:nvSpPr>
        <p:spPr>
          <a:ln/>
        </p:spPr>
      </p:sp>
      <p:sp>
        <p:nvSpPr>
          <p:cNvPr id="105475" name="Segnaposto note 2"/>
          <p:cNvSpPr>
            <a:spLocks noGrp="1"/>
          </p:cNvSpPr>
          <p:nvPr>
            <p:ph type="body" idx="1"/>
          </p:nvPr>
        </p:nvSpPr>
        <p:spPr>
          <a:noFill/>
          <a:ln/>
        </p:spPr>
        <p:txBody>
          <a:bodyPr/>
          <a:lstStyle/>
          <a:p>
            <a:pPr eaLnBrk="1" hangingPunct="1"/>
            <a:endParaRPr lang="it-IT" smtClean="0"/>
          </a:p>
        </p:txBody>
      </p:sp>
      <p:sp>
        <p:nvSpPr>
          <p:cNvPr id="105476" name="Segnaposto numero diapositiva 3"/>
          <p:cNvSpPr>
            <a:spLocks noGrp="1"/>
          </p:cNvSpPr>
          <p:nvPr>
            <p:ph type="sldNum" sz="quarter" idx="5"/>
          </p:nvPr>
        </p:nvSpPr>
        <p:spPr>
          <a:noFill/>
        </p:spPr>
        <p:txBody>
          <a:bodyPr/>
          <a:lstStyle/>
          <a:p>
            <a:fld id="{FAEB2DE0-66FF-4901-B310-C39A7E05670D}" type="slidenum">
              <a:rPr lang="it-IT"/>
              <a:pPr/>
              <a:t>20</a:t>
            </a:fld>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egnaposto immagine diapositiva 1"/>
          <p:cNvSpPr>
            <a:spLocks noGrp="1" noRot="1" noChangeAspect="1" noTextEdit="1"/>
          </p:cNvSpPr>
          <p:nvPr>
            <p:ph type="sldImg"/>
          </p:nvPr>
        </p:nvSpPr>
        <p:spPr>
          <a:ln/>
        </p:spPr>
      </p:sp>
      <p:sp>
        <p:nvSpPr>
          <p:cNvPr id="106499" name="Segnaposto note 2"/>
          <p:cNvSpPr>
            <a:spLocks noGrp="1"/>
          </p:cNvSpPr>
          <p:nvPr>
            <p:ph type="body" idx="1"/>
          </p:nvPr>
        </p:nvSpPr>
        <p:spPr>
          <a:noFill/>
          <a:ln/>
        </p:spPr>
        <p:txBody>
          <a:bodyPr/>
          <a:lstStyle/>
          <a:p>
            <a:pPr eaLnBrk="1" hangingPunct="1"/>
            <a:endParaRPr lang="it-IT" smtClean="0"/>
          </a:p>
        </p:txBody>
      </p:sp>
      <p:sp>
        <p:nvSpPr>
          <p:cNvPr id="106500" name="Segnaposto numero diapositiva 3"/>
          <p:cNvSpPr>
            <a:spLocks noGrp="1"/>
          </p:cNvSpPr>
          <p:nvPr>
            <p:ph type="sldNum" sz="quarter" idx="5"/>
          </p:nvPr>
        </p:nvSpPr>
        <p:spPr>
          <a:noFill/>
        </p:spPr>
        <p:txBody>
          <a:bodyPr/>
          <a:lstStyle/>
          <a:p>
            <a:fld id="{6AEE3A52-6A7C-47FD-8A08-F25696717D6E}" type="slidenum">
              <a:rPr lang="it-IT"/>
              <a:pPr/>
              <a:t>21</a:t>
            </a:fld>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egnaposto immagine diapositiva 1"/>
          <p:cNvSpPr>
            <a:spLocks noGrp="1" noRot="1" noChangeAspect="1" noTextEdit="1"/>
          </p:cNvSpPr>
          <p:nvPr>
            <p:ph type="sldImg"/>
          </p:nvPr>
        </p:nvSpPr>
        <p:spPr>
          <a:ln/>
        </p:spPr>
      </p:sp>
      <p:sp>
        <p:nvSpPr>
          <p:cNvPr id="107523" name="Segnaposto note 2"/>
          <p:cNvSpPr>
            <a:spLocks noGrp="1"/>
          </p:cNvSpPr>
          <p:nvPr>
            <p:ph type="body" idx="1"/>
          </p:nvPr>
        </p:nvSpPr>
        <p:spPr>
          <a:noFill/>
          <a:ln/>
        </p:spPr>
        <p:txBody>
          <a:bodyPr/>
          <a:lstStyle/>
          <a:p>
            <a:pPr eaLnBrk="1" hangingPunct="1"/>
            <a:endParaRPr lang="it-IT" smtClean="0"/>
          </a:p>
        </p:txBody>
      </p:sp>
      <p:sp>
        <p:nvSpPr>
          <p:cNvPr id="107524" name="Segnaposto numero diapositiva 3"/>
          <p:cNvSpPr>
            <a:spLocks noGrp="1"/>
          </p:cNvSpPr>
          <p:nvPr>
            <p:ph type="sldNum" sz="quarter" idx="5"/>
          </p:nvPr>
        </p:nvSpPr>
        <p:spPr>
          <a:noFill/>
        </p:spPr>
        <p:txBody>
          <a:bodyPr/>
          <a:lstStyle/>
          <a:p>
            <a:fld id="{BAB2AB27-61C8-4748-AE63-452626C68EE0}" type="slidenum">
              <a:rPr lang="it-IT"/>
              <a:pPr/>
              <a:t>22</a:t>
            </a:fld>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egnaposto immagine diapositiva 1"/>
          <p:cNvSpPr>
            <a:spLocks noGrp="1" noRot="1" noChangeAspect="1" noTextEdit="1"/>
          </p:cNvSpPr>
          <p:nvPr>
            <p:ph type="sldImg"/>
          </p:nvPr>
        </p:nvSpPr>
        <p:spPr>
          <a:ln/>
        </p:spPr>
      </p:sp>
      <p:sp>
        <p:nvSpPr>
          <p:cNvPr id="119811" name="Segnaposto note 2"/>
          <p:cNvSpPr>
            <a:spLocks noGrp="1"/>
          </p:cNvSpPr>
          <p:nvPr>
            <p:ph type="body" idx="1"/>
          </p:nvPr>
        </p:nvSpPr>
        <p:spPr>
          <a:noFill/>
          <a:ln/>
        </p:spPr>
        <p:txBody>
          <a:bodyPr/>
          <a:lstStyle/>
          <a:p>
            <a:pPr eaLnBrk="1" hangingPunct="1"/>
            <a:endParaRPr lang="it-IT" smtClean="0"/>
          </a:p>
        </p:txBody>
      </p:sp>
      <p:sp>
        <p:nvSpPr>
          <p:cNvPr id="119812" name="Segnaposto numero diapositiva 3"/>
          <p:cNvSpPr>
            <a:spLocks noGrp="1"/>
          </p:cNvSpPr>
          <p:nvPr>
            <p:ph type="sldNum" sz="quarter" idx="5"/>
          </p:nvPr>
        </p:nvSpPr>
        <p:spPr>
          <a:noFill/>
        </p:spPr>
        <p:txBody>
          <a:bodyPr/>
          <a:lstStyle/>
          <a:p>
            <a:fld id="{A19B9218-E31C-4C21-BFF6-0CC54E9E9D50}" type="slidenum">
              <a:rPr lang="it-IT"/>
              <a:pPr/>
              <a:t>23</a:t>
            </a:fld>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egnaposto immagine diapositiva 1"/>
          <p:cNvSpPr>
            <a:spLocks noGrp="1" noRot="1" noChangeAspect="1" noTextEdit="1"/>
          </p:cNvSpPr>
          <p:nvPr>
            <p:ph type="sldImg"/>
          </p:nvPr>
        </p:nvSpPr>
        <p:spPr>
          <a:ln/>
        </p:spPr>
      </p:sp>
      <p:sp>
        <p:nvSpPr>
          <p:cNvPr id="120835" name="Segnaposto note 2"/>
          <p:cNvSpPr>
            <a:spLocks noGrp="1"/>
          </p:cNvSpPr>
          <p:nvPr>
            <p:ph type="body" idx="1"/>
          </p:nvPr>
        </p:nvSpPr>
        <p:spPr>
          <a:noFill/>
          <a:ln/>
        </p:spPr>
        <p:txBody>
          <a:bodyPr/>
          <a:lstStyle/>
          <a:p>
            <a:pPr eaLnBrk="1" hangingPunct="1"/>
            <a:endParaRPr lang="it-IT" smtClean="0"/>
          </a:p>
        </p:txBody>
      </p:sp>
      <p:sp>
        <p:nvSpPr>
          <p:cNvPr id="120836" name="Segnaposto numero diapositiva 3"/>
          <p:cNvSpPr>
            <a:spLocks noGrp="1"/>
          </p:cNvSpPr>
          <p:nvPr>
            <p:ph type="sldNum" sz="quarter" idx="5"/>
          </p:nvPr>
        </p:nvSpPr>
        <p:spPr>
          <a:noFill/>
        </p:spPr>
        <p:txBody>
          <a:bodyPr/>
          <a:lstStyle/>
          <a:p>
            <a:fld id="{25F93BD9-C849-4966-9AA1-AC6C367DD1DA}" type="slidenum">
              <a:rPr lang="it-IT"/>
              <a:pPr/>
              <a:t>24</a:t>
            </a:fld>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egnaposto immagine diapositiva 1"/>
          <p:cNvSpPr>
            <a:spLocks noGrp="1" noRot="1" noChangeAspect="1" noTextEdit="1"/>
          </p:cNvSpPr>
          <p:nvPr>
            <p:ph type="sldImg"/>
          </p:nvPr>
        </p:nvSpPr>
        <p:spPr>
          <a:ln/>
        </p:spPr>
      </p:sp>
      <p:sp>
        <p:nvSpPr>
          <p:cNvPr id="121859" name="Segnaposto note 2"/>
          <p:cNvSpPr>
            <a:spLocks noGrp="1"/>
          </p:cNvSpPr>
          <p:nvPr>
            <p:ph type="body" idx="1"/>
          </p:nvPr>
        </p:nvSpPr>
        <p:spPr>
          <a:noFill/>
          <a:ln/>
        </p:spPr>
        <p:txBody>
          <a:bodyPr/>
          <a:lstStyle/>
          <a:p>
            <a:pPr eaLnBrk="1" hangingPunct="1"/>
            <a:endParaRPr lang="it-IT" smtClean="0"/>
          </a:p>
        </p:txBody>
      </p:sp>
      <p:sp>
        <p:nvSpPr>
          <p:cNvPr id="121860" name="Segnaposto numero diapositiva 3"/>
          <p:cNvSpPr>
            <a:spLocks noGrp="1"/>
          </p:cNvSpPr>
          <p:nvPr>
            <p:ph type="sldNum" sz="quarter" idx="5"/>
          </p:nvPr>
        </p:nvSpPr>
        <p:spPr>
          <a:noFill/>
        </p:spPr>
        <p:txBody>
          <a:bodyPr/>
          <a:lstStyle/>
          <a:p>
            <a:fld id="{1947C5DD-584D-4238-A200-C71F1A46BA39}" type="slidenum">
              <a:rPr lang="it-IT"/>
              <a:pPr/>
              <a:t>25</a:t>
            </a:fld>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egnaposto immagine diapositiva 1"/>
          <p:cNvSpPr>
            <a:spLocks noGrp="1" noRot="1" noChangeAspect="1" noTextEdit="1"/>
          </p:cNvSpPr>
          <p:nvPr>
            <p:ph type="sldImg"/>
          </p:nvPr>
        </p:nvSpPr>
        <p:spPr>
          <a:ln/>
        </p:spPr>
      </p:sp>
      <p:sp>
        <p:nvSpPr>
          <p:cNvPr id="122883" name="Segnaposto note 2"/>
          <p:cNvSpPr>
            <a:spLocks noGrp="1"/>
          </p:cNvSpPr>
          <p:nvPr>
            <p:ph type="body" idx="1"/>
          </p:nvPr>
        </p:nvSpPr>
        <p:spPr>
          <a:noFill/>
          <a:ln/>
        </p:spPr>
        <p:txBody>
          <a:bodyPr/>
          <a:lstStyle/>
          <a:p>
            <a:pPr eaLnBrk="1" hangingPunct="1"/>
            <a:endParaRPr lang="it-IT" smtClean="0"/>
          </a:p>
        </p:txBody>
      </p:sp>
      <p:sp>
        <p:nvSpPr>
          <p:cNvPr id="122884" name="Segnaposto numero diapositiva 3"/>
          <p:cNvSpPr>
            <a:spLocks noGrp="1"/>
          </p:cNvSpPr>
          <p:nvPr>
            <p:ph type="sldNum" sz="quarter" idx="5"/>
          </p:nvPr>
        </p:nvSpPr>
        <p:spPr>
          <a:noFill/>
        </p:spPr>
        <p:txBody>
          <a:bodyPr/>
          <a:lstStyle/>
          <a:p>
            <a:fld id="{E3D47FE7-FC98-44A8-930A-A4599B58D2F4}" type="slidenum">
              <a:rPr lang="it-IT"/>
              <a:pPr/>
              <a:t>26</a:t>
            </a:fld>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F39D70E7-C359-4348-8762-BFE52961A6C2}" type="slidenum">
              <a:rPr lang="it-IT"/>
              <a:pPr/>
              <a:t>27</a:t>
            </a:fld>
            <a:endParaRPr lang="it-IT"/>
          </a:p>
        </p:txBody>
      </p:sp>
      <p:sp>
        <p:nvSpPr>
          <p:cNvPr id="146435" name="Rectangle 2"/>
          <p:cNvSpPr>
            <a:spLocks noChangeArrowheads="1" noTextEdit="1"/>
          </p:cNvSpPr>
          <p:nvPr>
            <p:ph type="sldImg"/>
          </p:nvPr>
        </p:nvSpPr>
        <p:spPr>
          <a:solidFill>
            <a:srgbClr val="FFFFFF"/>
          </a:solidFill>
          <a:ln/>
        </p:spPr>
      </p:sp>
      <p:sp>
        <p:nvSpPr>
          <p:cNvPr id="146436" name="Rectangle 3"/>
          <p:cNvSpPr>
            <a:spLocks noChangeArrowheads="1"/>
          </p:cNvSpPr>
          <p:nvPr>
            <p:ph type="body" idx="1"/>
          </p:nvPr>
        </p:nvSpPr>
        <p:spPr>
          <a:xfrm>
            <a:off x="533400" y="4267200"/>
            <a:ext cx="5943600" cy="4419600"/>
          </a:xfrm>
          <a:noFill/>
          <a:ln/>
        </p:spPr>
        <p:txBody>
          <a:bodyPr/>
          <a:lstStyle/>
          <a:p>
            <a:pPr eaLnBrk="1" hangingPunct="1"/>
            <a:r>
              <a:rPr lang="fr-FR" sz="1600" b="1" smtClean="0"/>
              <a:t>Verso la metà del Settecento differenti filosofie della natura influenzavano le concezioni scientifiche sul vuoto. Alla tradizione cartesiana che ipotizzava l’inesistenza del vuoto, la passività della materia, il moto locale, l’azione per contatto e la conservazione della quantità di moto, si contrapponevano da una parte le concezioni leibniziane, legate ad una concezione dell’attività della materia e della conservazione della “ forza viva ”, dall’altra quelle, molto complesse, di Newton.</a:t>
            </a:r>
            <a:endParaRPr lang="it-IT" b="1"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CA17B3C4-C17E-4305-9F58-E37419BD3C85}" type="slidenum">
              <a:rPr lang="it-IT"/>
              <a:pPr/>
              <a:t>28</a:t>
            </a:fld>
            <a:endParaRPr lang="it-IT"/>
          </a:p>
        </p:txBody>
      </p:sp>
      <p:sp>
        <p:nvSpPr>
          <p:cNvPr id="147459" name="Rectangle 2"/>
          <p:cNvSpPr>
            <a:spLocks noChangeArrowheads="1" noTextEdit="1"/>
          </p:cNvSpPr>
          <p:nvPr>
            <p:ph type="sldImg"/>
          </p:nvPr>
        </p:nvSpPr>
        <p:spPr>
          <a:solidFill>
            <a:srgbClr val="FFFFFF"/>
          </a:solidFill>
          <a:ln/>
        </p:spPr>
      </p:sp>
      <p:sp>
        <p:nvSpPr>
          <p:cNvPr id="147460" name="Rectangle 3"/>
          <p:cNvSpPr>
            <a:spLocks noChangeArrowheads="1"/>
          </p:cNvSpPr>
          <p:nvPr>
            <p:ph type="body" idx="1"/>
          </p:nvPr>
        </p:nvSpPr>
        <p:spPr>
          <a:solidFill>
            <a:srgbClr val="FFFFFF"/>
          </a:solidFill>
          <a:ln>
            <a:solidFill>
              <a:srgbClr val="000000"/>
            </a:solidFill>
          </a:ln>
        </p:spPr>
        <p:txBody>
          <a:bodyPr/>
          <a:lstStyle/>
          <a:p>
            <a:pPr eaLnBrk="1" hangingPunct="1"/>
            <a:r>
              <a:rPr lang="fr-FR" sz="1600" b="1" smtClean="0"/>
              <a:t>Questi da una parte ipotizzava, come Boyle, l’esistenza del vuoto e delle forze a distanza, cause e non effetti del moto, dall’altra accanto alla famosa “ hypotheses non fingo ” per spiegare la gravità (</a:t>
            </a:r>
            <a:r>
              <a:rPr lang="fr-FR" sz="1600" b="1" i="1" smtClean="0"/>
              <a:t>Principia</a:t>
            </a:r>
            <a:r>
              <a:rPr lang="fr-FR" sz="1600" b="1" smtClean="0"/>
              <a:t>), introduceva tutta una serie, non coerente né sistematica, di “ eteri ” che avevano il compito di trasmettere le azioni elettriche, magnetiche, termiche, chimiche (</a:t>
            </a:r>
            <a:r>
              <a:rPr lang="fr-FR" sz="1600" b="1" i="1" smtClean="0"/>
              <a:t>Opticks</a:t>
            </a:r>
            <a:r>
              <a:rPr lang="fr-FR" sz="1600" b="1" smtClean="0"/>
              <a:t>).</a:t>
            </a:r>
            <a:endParaRPr lang="it-IT" sz="1600" b="1"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egnaposto immagine diapositiva 1"/>
          <p:cNvSpPr>
            <a:spLocks noGrp="1" noRot="1" noChangeAspect="1" noTextEdit="1"/>
          </p:cNvSpPr>
          <p:nvPr>
            <p:ph type="sldImg"/>
          </p:nvPr>
        </p:nvSpPr>
        <p:spPr>
          <a:ln/>
        </p:spPr>
      </p:sp>
      <p:sp>
        <p:nvSpPr>
          <p:cNvPr id="148483" name="Segnaposto note 2"/>
          <p:cNvSpPr>
            <a:spLocks noGrp="1"/>
          </p:cNvSpPr>
          <p:nvPr>
            <p:ph type="body" idx="1"/>
          </p:nvPr>
        </p:nvSpPr>
        <p:spPr>
          <a:noFill/>
          <a:ln/>
        </p:spPr>
        <p:txBody>
          <a:bodyPr/>
          <a:lstStyle/>
          <a:p>
            <a:pPr eaLnBrk="1" hangingPunct="1"/>
            <a:endParaRPr lang="it-IT" smtClean="0"/>
          </a:p>
        </p:txBody>
      </p:sp>
      <p:sp>
        <p:nvSpPr>
          <p:cNvPr id="148484" name="Segnaposto numero diapositiva 3"/>
          <p:cNvSpPr>
            <a:spLocks noGrp="1"/>
          </p:cNvSpPr>
          <p:nvPr>
            <p:ph type="sldNum" sz="quarter" idx="5"/>
          </p:nvPr>
        </p:nvSpPr>
        <p:spPr>
          <a:noFill/>
        </p:spPr>
        <p:txBody>
          <a:bodyPr/>
          <a:lstStyle/>
          <a:p>
            <a:fld id="{013E83FD-D790-4F13-B11B-57F02C7D48B3}" type="slidenum">
              <a:rPr lang="it-IT"/>
              <a:pPr/>
              <a:t>29</a:t>
            </a:fld>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egnaposto immagine diapositiva 1"/>
          <p:cNvSpPr>
            <a:spLocks noGrp="1" noRot="1" noChangeAspect="1" noTextEdit="1"/>
          </p:cNvSpPr>
          <p:nvPr>
            <p:ph type="sldImg"/>
          </p:nvPr>
        </p:nvSpPr>
        <p:spPr>
          <a:ln/>
        </p:spPr>
      </p:sp>
      <p:sp>
        <p:nvSpPr>
          <p:cNvPr id="87043" name="Segnaposto note 2"/>
          <p:cNvSpPr>
            <a:spLocks noGrp="1"/>
          </p:cNvSpPr>
          <p:nvPr>
            <p:ph type="body" idx="1"/>
          </p:nvPr>
        </p:nvSpPr>
        <p:spPr>
          <a:noFill/>
          <a:ln/>
        </p:spPr>
        <p:txBody>
          <a:bodyPr/>
          <a:lstStyle/>
          <a:p>
            <a:pPr eaLnBrk="1" hangingPunct="1"/>
            <a:endParaRPr lang="it-IT" smtClean="0"/>
          </a:p>
        </p:txBody>
      </p:sp>
      <p:sp>
        <p:nvSpPr>
          <p:cNvPr id="87044" name="Segnaposto numero diapositiva 3"/>
          <p:cNvSpPr>
            <a:spLocks noGrp="1"/>
          </p:cNvSpPr>
          <p:nvPr>
            <p:ph type="sldNum" sz="quarter" idx="5"/>
          </p:nvPr>
        </p:nvSpPr>
        <p:spPr>
          <a:noFill/>
        </p:spPr>
        <p:txBody>
          <a:bodyPr/>
          <a:lstStyle/>
          <a:p>
            <a:fld id="{6DBA217E-2EEF-4F7C-917A-E2457305D978}" type="slidenum">
              <a:rPr lang="it-IT"/>
              <a:pPr/>
              <a:t>3</a:t>
            </a:fld>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egnaposto immagine diapositiva 1"/>
          <p:cNvSpPr>
            <a:spLocks noGrp="1" noRot="1" noChangeAspect="1" noTextEdit="1"/>
          </p:cNvSpPr>
          <p:nvPr>
            <p:ph type="sldImg"/>
          </p:nvPr>
        </p:nvSpPr>
        <p:spPr>
          <a:ln/>
        </p:spPr>
      </p:sp>
      <p:sp>
        <p:nvSpPr>
          <p:cNvPr id="149507" name="Segnaposto note 2"/>
          <p:cNvSpPr>
            <a:spLocks noGrp="1"/>
          </p:cNvSpPr>
          <p:nvPr>
            <p:ph type="body" idx="1"/>
          </p:nvPr>
        </p:nvSpPr>
        <p:spPr>
          <a:noFill/>
          <a:ln/>
        </p:spPr>
        <p:txBody>
          <a:bodyPr/>
          <a:lstStyle/>
          <a:p>
            <a:pPr eaLnBrk="1" hangingPunct="1"/>
            <a:endParaRPr lang="it-IT" smtClean="0"/>
          </a:p>
        </p:txBody>
      </p:sp>
      <p:sp>
        <p:nvSpPr>
          <p:cNvPr id="149508" name="Segnaposto numero diapositiva 3"/>
          <p:cNvSpPr>
            <a:spLocks noGrp="1"/>
          </p:cNvSpPr>
          <p:nvPr>
            <p:ph type="sldNum" sz="quarter" idx="5"/>
          </p:nvPr>
        </p:nvSpPr>
        <p:spPr>
          <a:noFill/>
        </p:spPr>
        <p:txBody>
          <a:bodyPr/>
          <a:lstStyle/>
          <a:p>
            <a:fld id="{881A1361-A4E5-4183-964C-5E8922EEFE4D}" type="slidenum">
              <a:rPr lang="it-IT"/>
              <a:pPr/>
              <a:t>30</a:t>
            </a:fld>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egnaposto immagine diapositiva 1"/>
          <p:cNvSpPr>
            <a:spLocks noGrp="1" noRot="1" noChangeAspect="1" noTextEdit="1"/>
          </p:cNvSpPr>
          <p:nvPr>
            <p:ph type="sldImg"/>
          </p:nvPr>
        </p:nvSpPr>
        <p:spPr>
          <a:ln/>
        </p:spPr>
      </p:sp>
      <p:sp>
        <p:nvSpPr>
          <p:cNvPr id="150531" name="Segnaposto note 2"/>
          <p:cNvSpPr>
            <a:spLocks noGrp="1"/>
          </p:cNvSpPr>
          <p:nvPr>
            <p:ph type="body" idx="1"/>
          </p:nvPr>
        </p:nvSpPr>
        <p:spPr>
          <a:noFill/>
          <a:ln/>
        </p:spPr>
        <p:txBody>
          <a:bodyPr/>
          <a:lstStyle/>
          <a:p>
            <a:pPr eaLnBrk="1" hangingPunct="1"/>
            <a:endParaRPr lang="it-IT" smtClean="0"/>
          </a:p>
        </p:txBody>
      </p:sp>
      <p:sp>
        <p:nvSpPr>
          <p:cNvPr id="150532" name="Segnaposto numero diapositiva 3"/>
          <p:cNvSpPr>
            <a:spLocks noGrp="1"/>
          </p:cNvSpPr>
          <p:nvPr>
            <p:ph type="sldNum" sz="quarter" idx="5"/>
          </p:nvPr>
        </p:nvSpPr>
        <p:spPr>
          <a:noFill/>
        </p:spPr>
        <p:txBody>
          <a:bodyPr/>
          <a:lstStyle/>
          <a:p>
            <a:fld id="{87EAEE64-2E6A-48A8-97F3-E761836B7271}" type="slidenum">
              <a:rPr lang="it-IT"/>
              <a:pPr/>
              <a:t>31</a:t>
            </a:fld>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327F12A1-DAC8-48E4-9E7F-C349D9E5B79D}" type="slidenum">
              <a:rPr lang="it-IT"/>
              <a:pPr/>
              <a:t>32</a:t>
            </a:fld>
            <a:endParaRPr lang="it-IT"/>
          </a:p>
        </p:txBody>
      </p:sp>
      <p:sp>
        <p:nvSpPr>
          <p:cNvPr id="151555" name="Rectangle 2"/>
          <p:cNvSpPr>
            <a:spLocks noChangeArrowheads="1" noTextEdit="1"/>
          </p:cNvSpPr>
          <p:nvPr>
            <p:ph type="sldImg"/>
          </p:nvPr>
        </p:nvSpPr>
        <p:spPr>
          <a:solidFill>
            <a:srgbClr val="FFFFFF"/>
          </a:solidFill>
          <a:ln/>
        </p:spPr>
      </p:sp>
      <p:sp>
        <p:nvSpPr>
          <p:cNvPr id="151556" name="Rectangle 3"/>
          <p:cNvSpPr>
            <a:spLocks noChangeArrowheads="1"/>
          </p:cNvSpPr>
          <p:nvPr>
            <p:ph type="body" idx="1"/>
          </p:nvPr>
        </p:nvSpPr>
        <p:spPr>
          <a:solidFill>
            <a:srgbClr val="FFFFFF"/>
          </a:solidFill>
          <a:ln>
            <a:solidFill>
              <a:srgbClr val="000000"/>
            </a:solidFill>
          </a:ln>
        </p:spPr>
        <p:txBody>
          <a:bodyPr/>
          <a:lstStyle/>
          <a:p>
            <a:pPr eaLnBrk="1" hangingPunct="1"/>
            <a:r>
              <a:rPr lang="fr-FR" sz="1600" b="1" smtClean="0"/>
              <a:t>Parte di questo approccio è la famosa legge di Coulomb che deriva dalla gravitazione newtoniana, ed ipotizza azioni a distanza nello spazio vuoto. Differente, seppur contemporaneo, l’approccio di un altro grande dell’elettricità, Alessandro Volta, che propone un modello interpretativo e degli strumenti di misura legati a delle azioni “ in-tensive ” di probabile derivazione leibniziana. Interessante il parallelo tra la legge di Volta sulle tensioni e quella di Boyle sulle pressioni.</a:t>
            </a:r>
            <a:br>
              <a:rPr lang="fr-FR" sz="1600" b="1" smtClean="0"/>
            </a:br>
            <a:endParaRPr lang="it-IT" sz="1600" b="1"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egnaposto immagine diapositiva 1"/>
          <p:cNvSpPr>
            <a:spLocks noGrp="1" noRot="1" noChangeAspect="1" noTextEdit="1"/>
          </p:cNvSpPr>
          <p:nvPr>
            <p:ph type="sldImg"/>
          </p:nvPr>
        </p:nvSpPr>
        <p:spPr>
          <a:ln/>
        </p:spPr>
      </p:sp>
      <p:sp>
        <p:nvSpPr>
          <p:cNvPr id="152579" name="Segnaposto note 2"/>
          <p:cNvSpPr>
            <a:spLocks noGrp="1"/>
          </p:cNvSpPr>
          <p:nvPr>
            <p:ph type="body" idx="1"/>
          </p:nvPr>
        </p:nvSpPr>
        <p:spPr>
          <a:noFill/>
          <a:ln/>
        </p:spPr>
        <p:txBody>
          <a:bodyPr/>
          <a:lstStyle/>
          <a:p>
            <a:pPr eaLnBrk="1" hangingPunct="1"/>
            <a:endParaRPr lang="it-IT" smtClean="0"/>
          </a:p>
        </p:txBody>
      </p:sp>
      <p:sp>
        <p:nvSpPr>
          <p:cNvPr id="152580" name="Segnaposto numero diapositiva 3"/>
          <p:cNvSpPr>
            <a:spLocks noGrp="1"/>
          </p:cNvSpPr>
          <p:nvPr>
            <p:ph type="sldNum" sz="quarter" idx="5"/>
          </p:nvPr>
        </p:nvSpPr>
        <p:spPr>
          <a:noFill/>
        </p:spPr>
        <p:txBody>
          <a:bodyPr/>
          <a:lstStyle/>
          <a:p>
            <a:fld id="{C6C14C94-2AF5-41A3-BCEB-41CCBC4B7007}" type="slidenum">
              <a:rPr lang="it-IT"/>
              <a:pPr/>
              <a:t>33</a:t>
            </a:fld>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egnaposto immagine diapositiva 1"/>
          <p:cNvSpPr>
            <a:spLocks noGrp="1" noRot="1" noChangeAspect="1" noTextEdit="1"/>
          </p:cNvSpPr>
          <p:nvPr>
            <p:ph type="sldImg"/>
          </p:nvPr>
        </p:nvSpPr>
        <p:spPr>
          <a:ln/>
        </p:spPr>
      </p:sp>
      <p:sp>
        <p:nvSpPr>
          <p:cNvPr id="165891" name="Segnaposto note 2"/>
          <p:cNvSpPr>
            <a:spLocks noGrp="1"/>
          </p:cNvSpPr>
          <p:nvPr>
            <p:ph type="body" idx="1"/>
          </p:nvPr>
        </p:nvSpPr>
        <p:spPr>
          <a:noFill/>
          <a:ln/>
        </p:spPr>
        <p:txBody>
          <a:bodyPr/>
          <a:lstStyle/>
          <a:p>
            <a:pPr eaLnBrk="1" hangingPunct="1"/>
            <a:endParaRPr lang="it-IT" smtClean="0"/>
          </a:p>
        </p:txBody>
      </p:sp>
      <p:sp>
        <p:nvSpPr>
          <p:cNvPr id="165892" name="Segnaposto numero diapositiva 3"/>
          <p:cNvSpPr>
            <a:spLocks noGrp="1"/>
          </p:cNvSpPr>
          <p:nvPr>
            <p:ph type="sldNum" sz="quarter" idx="5"/>
          </p:nvPr>
        </p:nvSpPr>
        <p:spPr>
          <a:noFill/>
        </p:spPr>
        <p:txBody>
          <a:bodyPr/>
          <a:lstStyle/>
          <a:p>
            <a:fld id="{FE686669-6222-483F-B9A8-43A49BE7A6C1}" type="slidenum">
              <a:rPr lang="it-IT"/>
              <a:pPr/>
              <a:t>34</a:t>
            </a:fld>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p:cNvSpPr>
            <a:spLocks noGrp="1" noRot="1" noChangeAspect="1" noTextEdit="1"/>
          </p:cNvSpPr>
          <p:nvPr>
            <p:ph type="sldImg"/>
          </p:nvPr>
        </p:nvSpPr>
        <p:spPr>
          <a:ln/>
        </p:spPr>
      </p:sp>
      <p:sp>
        <p:nvSpPr>
          <p:cNvPr id="88067" name="Segnaposto note 2"/>
          <p:cNvSpPr>
            <a:spLocks noGrp="1"/>
          </p:cNvSpPr>
          <p:nvPr>
            <p:ph type="body" idx="1"/>
          </p:nvPr>
        </p:nvSpPr>
        <p:spPr>
          <a:noFill/>
          <a:ln/>
        </p:spPr>
        <p:txBody>
          <a:bodyPr/>
          <a:lstStyle/>
          <a:p>
            <a:pPr eaLnBrk="1" hangingPunct="1"/>
            <a:endParaRPr lang="it-IT" smtClean="0"/>
          </a:p>
        </p:txBody>
      </p:sp>
      <p:sp>
        <p:nvSpPr>
          <p:cNvPr id="88068" name="Segnaposto numero diapositiva 3"/>
          <p:cNvSpPr>
            <a:spLocks noGrp="1"/>
          </p:cNvSpPr>
          <p:nvPr>
            <p:ph type="sldNum" sz="quarter" idx="5"/>
          </p:nvPr>
        </p:nvSpPr>
        <p:spPr>
          <a:noFill/>
        </p:spPr>
        <p:txBody>
          <a:bodyPr/>
          <a:lstStyle/>
          <a:p>
            <a:fld id="{729295F0-C943-49EF-B60C-DF92A442FEF1}" type="slidenum">
              <a:rPr lang="it-IT"/>
              <a:pPr/>
              <a:t>4</a:t>
            </a:fld>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egnaposto immagine diapositiva 1"/>
          <p:cNvSpPr>
            <a:spLocks noGrp="1" noRot="1" noChangeAspect="1" noTextEdit="1"/>
          </p:cNvSpPr>
          <p:nvPr>
            <p:ph type="sldImg"/>
          </p:nvPr>
        </p:nvSpPr>
        <p:spPr>
          <a:ln/>
        </p:spPr>
      </p:sp>
      <p:sp>
        <p:nvSpPr>
          <p:cNvPr id="89091" name="Segnaposto note 2"/>
          <p:cNvSpPr>
            <a:spLocks noGrp="1"/>
          </p:cNvSpPr>
          <p:nvPr>
            <p:ph type="body" idx="1"/>
          </p:nvPr>
        </p:nvSpPr>
        <p:spPr>
          <a:noFill/>
          <a:ln/>
        </p:spPr>
        <p:txBody>
          <a:bodyPr/>
          <a:lstStyle/>
          <a:p>
            <a:pPr eaLnBrk="1" hangingPunct="1"/>
            <a:endParaRPr lang="it-IT" smtClean="0"/>
          </a:p>
        </p:txBody>
      </p:sp>
      <p:sp>
        <p:nvSpPr>
          <p:cNvPr id="89092" name="Segnaposto numero diapositiva 3"/>
          <p:cNvSpPr>
            <a:spLocks noGrp="1"/>
          </p:cNvSpPr>
          <p:nvPr>
            <p:ph type="sldNum" sz="quarter" idx="5"/>
          </p:nvPr>
        </p:nvSpPr>
        <p:spPr>
          <a:noFill/>
        </p:spPr>
        <p:txBody>
          <a:bodyPr/>
          <a:lstStyle/>
          <a:p>
            <a:fld id="{DE38B059-C278-47FB-9235-EA41351CDD41}" type="slidenum">
              <a:rPr lang="it-IT"/>
              <a:pPr/>
              <a:t>5</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egnaposto immagine diapositiva 1"/>
          <p:cNvSpPr>
            <a:spLocks noGrp="1" noRot="1" noChangeAspect="1" noTextEdit="1"/>
          </p:cNvSpPr>
          <p:nvPr>
            <p:ph type="sldImg"/>
          </p:nvPr>
        </p:nvSpPr>
        <p:spPr>
          <a:ln/>
        </p:spPr>
      </p:sp>
      <p:sp>
        <p:nvSpPr>
          <p:cNvPr id="90115" name="Segnaposto note 2"/>
          <p:cNvSpPr>
            <a:spLocks noGrp="1"/>
          </p:cNvSpPr>
          <p:nvPr>
            <p:ph type="body" idx="1"/>
          </p:nvPr>
        </p:nvSpPr>
        <p:spPr>
          <a:noFill/>
          <a:ln/>
        </p:spPr>
        <p:txBody>
          <a:bodyPr/>
          <a:lstStyle/>
          <a:p>
            <a:pPr eaLnBrk="1" hangingPunct="1"/>
            <a:endParaRPr lang="it-IT" smtClean="0"/>
          </a:p>
        </p:txBody>
      </p:sp>
      <p:sp>
        <p:nvSpPr>
          <p:cNvPr id="90116" name="Segnaposto numero diapositiva 3"/>
          <p:cNvSpPr>
            <a:spLocks noGrp="1"/>
          </p:cNvSpPr>
          <p:nvPr>
            <p:ph type="sldNum" sz="quarter" idx="5"/>
          </p:nvPr>
        </p:nvSpPr>
        <p:spPr>
          <a:noFill/>
        </p:spPr>
        <p:txBody>
          <a:bodyPr/>
          <a:lstStyle/>
          <a:p>
            <a:fld id="{D9AAFEE7-CB9D-4BD3-9544-E7F95BAFEB0B}" type="slidenum">
              <a:rPr lang="it-IT"/>
              <a:pPr/>
              <a:t>6</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A4583F21-B0D7-47A5-81B9-9A3312A786EC}" type="slidenum">
              <a:rPr lang="it-IT"/>
              <a:pPr/>
              <a:t>7</a:t>
            </a:fld>
            <a:endParaRPr lang="it-IT"/>
          </a:p>
        </p:txBody>
      </p:sp>
      <p:sp>
        <p:nvSpPr>
          <p:cNvPr id="91139" name="Rectangle 2"/>
          <p:cNvSpPr>
            <a:spLocks noChangeArrowheads="1" noTextEdit="1"/>
          </p:cNvSpPr>
          <p:nvPr>
            <p:ph type="sldImg"/>
          </p:nvPr>
        </p:nvSpPr>
        <p:spPr>
          <a:solidFill>
            <a:srgbClr val="FFFFFF"/>
          </a:solidFill>
          <a:ln/>
        </p:spPr>
      </p:sp>
      <p:sp>
        <p:nvSpPr>
          <p:cNvPr id="91140" name="Rectangle 3"/>
          <p:cNvSpPr>
            <a:spLocks noChangeArrowheads="1"/>
          </p:cNvSpPr>
          <p:nvPr>
            <p:ph type="body" idx="1"/>
          </p:nvPr>
        </p:nvSpPr>
        <p:spPr>
          <a:solidFill>
            <a:srgbClr val="FFFFFF"/>
          </a:solidFill>
          <a:ln>
            <a:solidFill>
              <a:srgbClr val="000000"/>
            </a:solidFill>
          </a:ln>
        </p:spPr>
        <p:txBody>
          <a:bodyPr/>
          <a:lstStyle/>
          <a:p>
            <a:pPr eaLnBrk="1" hangingPunct="1"/>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457F6F3-E16C-4F1A-81E7-552BEB37D94C}" type="slidenum">
              <a:rPr lang="it-IT"/>
              <a:pPr/>
              <a:t>8</a:t>
            </a:fld>
            <a:endParaRPr lang="it-IT"/>
          </a:p>
        </p:txBody>
      </p:sp>
      <p:sp>
        <p:nvSpPr>
          <p:cNvPr id="92163" name="Rectangle 2"/>
          <p:cNvSpPr>
            <a:spLocks noChangeArrowheads="1" noTextEdit="1"/>
          </p:cNvSpPr>
          <p:nvPr>
            <p:ph type="sldImg"/>
          </p:nvPr>
        </p:nvSpPr>
        <p:spPr>
          <a:solidFill>
            <a:srgbClr val="FFFFFF"/>
          </a:solidFill>
          <a:ln/>
        </p:spPr>
      </p:sp>
      <p:sp>
        <p:nvSpPr>
          <p:cNvPr id="92164" name="Rectangle 3"/>
          <p:cNvSpPr>
            <a:spLocks noChangeArrowheads="1"/>
          </p:cNvSpPr>
          <p:nvPr>
            <p:ph type="body" idx="1"/>
          </p:nvPr>
        </p:nvSpPr>
        <p:spPr>
          <a:solidFill>
            <a:srgbClr val="FFFFFF"/>
          </a:solidFill>
          <a:ln>
            <a:solidFill>
              <a:srgbClr val="000000"/>
            </a:solidFill>
          </a:ln>
        </p:spPr>
        <p:txBody>
          <a:bodyPr/>
          <a:lstStyle/>
          <a:p>
            <a:pPr eaLnBrk="1" hangingPunct="1"/>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egnaposto immagine diapositiva 1"/>
          <p:cNvSpPr>
            <a:spLocks noGrp="1" noRot="1" noChangeAspect="1" noTextEdit="1"/>
          </p:cNvSpPr>
          <p:nvPr>
            <p:ph type="sldImg"/>
          </p:nvPr>
        </p:nvSpPr>
        <p:spPr>
          <a:ln/>
        </p:spPr>
      </p:sp>
      <p:sp>
        <p:nvSpPr>
          <p:cNvPr id="93187" name="Segnaposto note 2"/>
          <p:cNvSpPr>
            <a:spLocks noGrp="1"/>
          </p:cNvSpPr>
          <p:nvPr>
            <p:ph type="body" idx="1"/>
          </p:nvPr>
        </p:nvSpPr>
        <p:spPr>
          <a:noFill/>
          <a:ln/>
        </p:spPr>
        <p:txBody>
          <a:bodyPr/>
          <a:lstStyle/>
          <a:p>
            <a:pPr eaLnBrk="1" hangingPunct="1"/>
            <a:endParaRPr lang="it-IT" smtClean="0"/>
          </a:p>
        </p:txBody>
      </p:sp>
      <p:sp>
        <p:nvSpPr>
          <p:cNvPr id="93188" name="Segnaposto numero diapositiva 3"/>
          <p:cNvSpPr>
            <a:spLocks noGrp="1"/>
          </p:cNvSpPr>
          <p:nvPr>
            <p:ph type="sldNum" sz="quarter" idx="5"/>
          </p:nvPr>
        </p:nvSpPr>
        <p:spPr>
          <a:noFill/>
        </p:spPr>
        <p:txBody>
          <a:bodyPr/>
          <a:lstStyle/>
          <a:p>
            <a:fld id="{71D78C42-0644-4857-8150-53479EE1D768}" type="slidenum">
              <a:rPr lang="it-IT"/>
              <a:pPr/>
              <a:t>9</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D44CC714-CF7E-46E3-9667-2E5CB2DF5E8F}" type="slidenum">
              <a:rPr lang="en-US"/>
              <a:pPr>
                <a:defRPr/>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6C7D1C8-AF1C-4A03-A67C-BEB3FED87250}"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0"/>
            <a:ext cx="2286000" cy="68580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0" y="0"/>
            <a:ext cx="6705600" cy="68580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9AA15A6C-04B5-47F0-AC77-7DC423634963}" type="slidenum">
              <a:rPr lang="en-US"/>
              <a:pPr>
                <a:defRPr/>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8382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0" y="914400"/>
            <a:ext cx="9144000" cy="5943600"/>
          </a:xfrm>
        </p:spPr>
        <p:txBody>
          <a:bodyPr/>
          <a:lstStyle/>
          <a:p>
            <a:pPr lvl="0"/>
            <a:endParaRPr lang="it-IT" noProof="0" smtClean="0"/>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767E473-2115-466A-8A3D-0CB9625F258E}" type="slidenum">
              <a:rPr lang="en-US"/>
              <a:pPr>
                <a:defRPr/>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3E5AE90-3F0D-4390-A0D0-054B482DF02F}"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B9862302-7896-4F97-98DA-8820852F84FF}" type="slidenum">
              <a:rPr lang="en-US"/>
              <a:pPr>
                <a:defRPr/>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0" y="914400"/>
            <a:ext cx="44958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914400"/>
            <a:ext cx="44958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6F560FE-DC20-4CF4-A9B1-BEA527A01356}"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12EDBAEB-3514-4E2F-B821-357516C1D4E0}"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18E628C5-B235-4120-BBBC-2481E0894287}"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7B1791FD-8B34-46E9-B367-433BABA81FEA}" type="slidenum">
              <a:rPr lang="en-US"/>
              <a:pPr>
                <a:defRPr/>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8014ACB8-D5B7-4E3C-BC30-6B3AFD62161B}"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4A7B645B-E22C-4437-BF4D-7F7ED89B2069}" type="slidenum">
              <a:rPr lang="en-US"/>
              <a:pPr>
                <a:defRPr/>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 Target="../slides/slide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bwMode="auto">
          <a:xfrm>
            <a:off x="0" y="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Fare clic per modificare lo stile del titolo dello schema</a:t>
            </a:r>
          </a:p>
        </p:txBody>
      </p:sp>
      <p:sp>
        <p:nvSpPr>
          <p:cNvPr id="9219" name="Rectangle 1027"/>
          <p:cNvSpPr>
            <a:spLocks noGrp="1" noChangeArrowheads="1"/>
          </p:cNvSpPr>
          <p:nvPr>
            <p:ph type="body" idx="1"/>
          </p:nvPr>
        </p:nvSpPr>
        <p:spPr bwMode="auto">
          <a:xfrm>
            <a:off x="0" y="914400"/>
            <a:ext cx="9144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sp>
        <p:nvSpPr>
          <p:cNvPr id="3076" name="Rectangle 1028"/>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i="0" smtClean="0">
                <a:solidFill>
                  <a:schemeClr val="tx1"/>
                </a:solidFill>
                <a:latin typeface="Times New Roman" pitchFamily="18" charset="0"/>
              </a:defRPr>
            </a:lvl1pPr>
          </a:lstStyle>
          <a:p>
            <a:pPr>
              <a:defRPr/>
            </a:pPr>
            <a:endParaRPr lang="en-US"/>
          </a:p>
        </p:txBody>
      </p:sp>
      <p:sp>
        <p:nvSpPr>
          <p:cNvPr id="3077" name="Rectangle 1029"/>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smtClean="0">
                <a:solidFill>
                  <a:schemeClr val="tx1"/>
                </a:solidFill>
                <a:latin typeface="Times New Roman" pitchFamily="18" charset="0"/>
              </a:defRPr>
            </a:lvl1pPr>
          </a:lstStyle>
          <a:p>
            <a:pPr>
              <a:defRPr/>
            </a:pPr>
            <a:endParaRPr lang="en-US"/>
          </a:p>
        </p:txBody>
      </p:sp>
      <p:sp>
        <p:nvSpPr>
          <p:cNvPr id="3078" name="Rectangle 1030"/>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smtClean="0">
                <a:solidFill>
                  <a:schemeClr val="tx1"/>
                </a:solidFill>
                <a:latin typeface="Times New Roman" pitchFamily="18" charset="0"/>
              </a:defRPr>
            </a:lvl1pPr>
          </a:lstStyle>
          <a:p>
            <a:pPr>
              <a:defRPr/>
            </a:pPr>
            <a:fld id="{9C42F534-D07E-4843-BA8E-5A38FEE83C2D}" type="slidenum">
              <a:rPr lang="en-US"/>
              <a:pPr>
                <a:defRPr/>
              </a:pPr>
              <a:t>‹N›</a:t>
            </a:fld>
            <a:endParaRPr lang="en-US"/>
          </a:p>
        </p:txBody>
      </p:sp>
      <p:sp>
        <p:nvSpPr>
          <p:cNvPr id="3079" name="AutoShape 1031">
            <a:hlinkClick r:id="rId15" action="ppaction://hlinksldjump" highlightClick="1"/>
          </p:cNvPr>
          <p:cNvSpPr>
            <a:spLocks noChangeArrowheads="1"/>
          </p:cNvSpPr>
          <p:nvPr/>
        </p:nvSpPr>
        <p:spPr bwMode="auto">
          <a:xfrm>
            <a:off x="8686800" y="6553200"/>
            <a:ext cx="457200" cy="304800"/>
          </a:xfrm>
          <a:prstGeom prst="actionButtonHome">
            <a:avLst/>
          </a:prstGeom>
          <a:solidFill>
            <a:schemeClr val="accent1"/>
          </a:solidFill>
          <a:ln w="9525">
            <a:solidFill>
              <a:schemeClr val="tx1"/>
            </a:solidFill>
            <a:miter lim="800000"/>
            <a:headEnd/>
            <a:tailEnd/>
          </a:ln>
          <a:effectLst/>
        </p:spPr>
        <p:txBody>
          <a:bodyPr wrap="none" anchor="ctr"/>
          <a:lstStyle/>
          <a:p>
            <a:pPr>
              <a:defRPr/>
            </a:pPr>
            <a:endParaRPr lang="it-IT"/>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xStyles>
    <p:titleStyle>
      <a:lvl1pPr algn="ctr" rtl="0" eaLnBrk="0" fontAlgn="base" hangingPunct="0">
        <a:spcBef>
          <a:spcPts val="1200"/>
        </a:spcBef>
        <a:spcAft>
          <a:spcPts val="300"/>
        </a:spcAft>
        <a:defRPr sz="4400" b="1">
          <a:solidFill>
            <a:srgbClr val="FFFF00"/>
          </a:solidFill>
          <a:latin typeface="+mj-lt"/>
          <a:ea typeface="+mj-ea"/>
          <a:cs typeface="+mj-cs"/>
        </a:defRPr>
      </a:lvl1pPr>
      <a:lvl2pPr algn="ctr" rtl="0" eaLnBrk="0" fontAlgn="base" hangingPunct="0">
        <a:spcBef>
          <a:spcPts val="1200"/>
        </a:spcBef>
        <a:spcAft>
          <a:spcPts val="300"/>
        </a:spcAft>
        <a:defRPr sz="4400" b="1">
          <a:solidFill>
            <a:srgbClr val="FFFF00"/>
          </a:solidFill>
          <a:latin typeface="Arial" pitchFamily="34" charset="0"/>
        </a:defRPr>
      </a:lvl2pPr>
      <a:lvl3pPr algn="ctr" rtl="0" eaLnBrk="0" fontAlgn="base" hangingPunct="0">
        <a:spcBef>
          <a:spcPts val="1200"/>
        </a:spcBef>
        <a:spcAft>
          <a:spcPts val="300"/>
        </a:spcAft>
        <a:defRPr sz="4400" b="1">
          <a:solidFill>
            <a:srgbClr val="FFFF00"/>
          </a:solidFill>
          <a:latin typeface="Arial" pitchFamily="34" charset="0"/>
        </a:defRPr>
      </a:lvl3pPr>
      <a:lvl4pPr algn="ctr" rtl="0" eaLnBrk="0" fontAlgn="base" hangingPunct="0">
        <a:spcBef>
          <a:spcPts val="1200"/>
        </a:spcBef>
        <a:spcAft>
          <a:spcPts val="300"/>
        </a:spcAft>
        <a:defRPr sz="4400" b="1">
          <a:solidFill>
            <a:srgbClr val="FFFF00"/>
          </a:solidFill>
          <a:latin typeface="Arial" pitchFamily="34" charset="0"/>
        </a:defRPr>
      </a:lvl4pPr>
      <a:lvl5pPr algn="ctr" rtl="0" eaLnBrk="0" fontAlgn="base" hangingPunct="0">
        <a:spcBef>
          <a:spcPts val="1200"/>
        </a:spcBef>
        <a:spcAft>
          <a:spcPts val="300"/>
        </a:spcAft>
        <a:defRPr sz="4400" b="1">
          <a:solidFill>
            <a:srgbClr val="FFFF00"/>
          </a:solidFill>
          <a:latin typeface="Arial" pitchFamily="34" charset="0"/>
        </a:defRPr>
      </a:lvl5pPr>
      <a:lvl6pPr marL="457200" algn="ctr" rtl="0" eaLnBrk="0" fontAlgn="base" hangingPunct="0">
        <a:spcBef>
          <a:spcPts val="1200"/>
        </a:spcBef>
        <a:spcAft>
          <a:spcPts val="300"/>
        </a:spcAft>
        <a:defRPr sz="4400" b="1">
          <a:solidFill>
            <a:srgbClr val="FFFF00"/>
          </a:solidFill>
          <a:latin typeface="Arial" pitchFamily="34" charset="0"/>
        </a:defRPr>
      </a:lvl6pPr>
      <a:lvl7pPr marL="914400" algn="ctr" rtl="0" eaLnBrk="0" fontAlgn="base" hangingPunct="0">
        <a:spcBef>
          <a:spcPts val="1200"/>
        </a:spcBef>
        <a:spcAft>
          <a:spcPts val="300"/>
        </a:spcAft>
        <a:defRPr sz="4400" b="1">
          <a:solidFill>
            <a:srgbClr val="FFFF00"/>
          </a:solidFill>
          <a:latin typeface="Arial" pitchFamily="34" charset="0"/>
        </a:defRPr>
      </a:lvl7pPr>
      <a:lvl8pPr marL="1371600" algn="ctr" rtl="0" eaLnBrk="0" fontAlgn="base" hangingPunct="0">
        <a:spcBef>
          <a:spcPts val="1200"/>
        </a:spcBef>
        <a:spcAft>
          <a:spcPts val="300"/>
        </a:spcAft>
        <a:defRPr sz="4400" b="1">
          <a:solidFill>
            <a:srgbClr val="FFFF00"/>
          </a:solidFill>
          <a:latin typeface="Arial" pitchFamily="34" charset="0"/>
        </a:defRPr>
      </a:lvl8pPr>
      <a:lvl9pPr marL="1828800" algn="ctr" rtl="0" eaLnBrk="0" fontAlgn="base" hangingPunct="0">
        <a:spcBef>
          <a:spcPts val="1200"/>
        </a:spcBef>
        <a:spcAft>
          <a:spcPts val="300"/>
        </a:spcAft>
        <a:defRPr sz="4400" b="1">
          <a:solidFill>
            <a:srgbClr val="FFFF00"/>
          </a:solidFill>
          <a:latin typeface="Arial" pitchFamily="34" charset="0"/>
        </a:defRPr>
      </a:lvl9pPr>
    </p:titleStyle>
    <p:bodyStyle>
      <a:lvl1pPr marL="342900" indent="-342900" algn="l" rtl="0" eaLnBrk="0" fontAlgn="base" hangingPunct="0">
        <a:spcBef>
          <a:spcPts val="1200"/>
        </a:spcBef>
        <a:spcAft>
          <a:spcPts val="300"/>
        </a:spcAft>
        <a:buChar char="•"/>
        <a:defRPr sz="3200" b="1" i="1">
          <a:solidFill>
            <a:srgbClr val="FFFFFF"/>
          </a:solidFill>
          <a:latin typeface="+mn-lt"/>
          <a:ea typeface="+mn-ea"/>
          <a:cs typeface="+mn-cs"/>
        </a:defRPr>
      </a:lvl1pPr>
      <a:lvl2pPr marL="742950" indent="-285750" algn="l" rtl="0" eaLnBrk="0" fontAlgn="base" hangingPunct="0">
        <a:spcBef>
          <a:spcPts val="1200"/>
        </a:spcBef>
        <a:spcAft>
          <a:spcPts val="300"/>
        </a:spcAft>
        <a:buChar char="–"/>
        <a:defRPr sz="2800">
          <a:solidFill>
            <a:srgbClr val="FFFFFF"/>
          </a:solidFill>
          <a:latin typeface="+mn-lt"/>
        </a:defRPr>
      </a:lvl2pPr>
      <a:lvl3pPr marL="1143000" indent="-228600" algn="l" rtl="0" eaLnBrk="0" fontAlgn="base" hangingPunct="0">
        <a:spcBef>
          <a:spcPct val="20000"/>
        </a:spcBef>
        <a:spcAft>
          <a:spcPct val="0"/>
        </a:spcAft>
        <a:buChar char="•"/>
        <a:defRPr sz="2400">
          <a:solidFill>
            <a:srgbClr val="FFFFFF"/>
          </a:solidFill>
          <a:latin typeface="Times New Roman" pitchFamily="18" charset="0"/>
        </a:defRPr>
      </a:lvl3pPr>
      <a:lvl4pPr marL="1600200" indent="-228600" algn="l" rtl="0" eaLnBrk="0" fontAlgn="base" hangingPunct="0">
        <a:spcBef>
          <a:spcPct val="20000"/>
        </a:spcBef>
        <a:spcAft>
          <a:spcPct val="0"/>
        </a:spcAft>
        <a:buChar char="–"/>
        <a:defRPr sz="2000">
          <a:solidFill>
            <a:srgbClr val="FFFFFF"/>
          </a:solidFill>
          <a:latin typeface="Times New Roman" pitchFamily="18" charset="0"/>
        </a:defRPr>
      </a:lvl4pPr>
      <a:lvl5pPr marL="2057400" indent="-228600" algn="l" rtl="0" eaLnBrk="0" fontAlgn="base" hangingPunct="0">
        <a:spcBef>
          <a:spcPct val="20000"/>
        </a:spcBef>
        <a:spcAft>
          <a:spcPct val="0"/>
        </a:spcAft>
        <a:buChar char="»"/>
        <a:defRPr sz="2000">
          <a:solidFill>
            <a:srgbClr val="FFFFFF"/>
          </a:solidFill>
          <a:latin typeface="Times New Roman" pitchFamily="18" charset="0"/>
        </a:defRPr>
      </a:lvl5pPr>
      <a:lvl6pPr marL="2514600" indent="-228600" algn="l" rtl="0" eaLnBrk="0" fontAlgn="base" hangingPunct="0">
        <a:spcBef>
          <a:spcPct val="20000"/>
        </a:spcBef>
        <a:spcAft>
          <a:spcPct val="0"/>
        </a:spcAft>
        <a:buChar char="»"/>
        <a:defRPr sz="2000">
          <a:solidFill>
            <a:srgbClr val="FFFFFF"/>
          </a:solidFill>
          <a:latin typeface="Times New Roman" pitchFamily="18" charset="0"/>
        </a:defRPr>
      </a:lvl6pPr>
      <a:lvl7pPr marL="2971800" indent="-228600" algn="l" rtl="0" eaLnBrk="0" fontAlgn="base" hangingPunct="0">
        <a:spcBef>
          <a:spcPct val="20000"/>
        </a:spcBef>
        <a:spcAft>
          <a:spcPct val="0"/>
        </a:spcAft>
        <a:buChar char="»"/>
        <a:defRPr sz="2000">
          <a:solidFill>
            <a:srgbClr val="FFFFFF"/>
          </a:solidFill>
          <a:latin typeface="Times New Roman" pitchFamily="18" charset="0"/>
        </a:defRPr>
      </a:lvl7pPr>
      <a:lvl8pPr marL="3429000" indent="-228600" algn="l" rtl="0" eaLnBrk="0" fontAlgn="base" hangingPunct="0">
        <a:spcBef>
          <a:spcPct val="20000"/>
        </a:spcBef>
        <a:spcAft>
          <a:spcPct val="0"/>
        </a:spcAft>
        <a:buChar char="»"/>
        <a:defRPr sz="2000">
          <a:solidFill>
            <a:srgbClr val="FFFFFF"/>
          </a:solidFill>
          <a:latin typeface="Times New Roman" pitchFamily="18" charset="0"/>
        </a:defRPr>
      </a:lvl8pPr>
      <a:lvl9pPr marL="3886200" indent="-228600" algn="l" rtl="0" eaLnBrk="0" fontAlgn="base" hangingPunct="0">
        <a:spcBef>
          <a:spcPct val="20000"/>
        </a:spcBef>
        <a:spcAft>
          <a:spcPct val="0"/>
        </a:spcAft>
        <a:buChar char="»"/>
        <a:defRPr sz="2000">
          <a:solidFill>
            <a:srgbClr val="FFFFFF"/>
          </a:solidFill>
          <a:latin typeface="Times New Roman" pitchFamily="18"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2%20Galileo/PAOLO%20ROSSI%20Galileo.doc"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slide" Target="slide3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slide" Target="slide23.xml"/><Relationship Id="rId4" Type="http://schemas.openxmlformats.org/officeDocument/2006/relationships/slide" Target="slide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Copernico.doc"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Storia%20Fisica/Meccanica/Caduta/CadutaFin/Fenomenol/Fenomenol.ip"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hyperlink" Target="../../Storia%20Fisica/Meccanica/Caduta/CadutaFin/Aristotele/Simulazioni%20Aristotele/Arist.IP"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Storia%20Fisica/Meccanica/Caduta/CadutaFin/Aristotele/Simulazioni%20Aristotele/Projectilea.ip"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slide" Target="slide3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13.xml"/><Relationship Id="rId4" Type="http://schemas.openxmlformats.org/officeDocument/2006/relationships/slide" Target="slide10.xml"/></Relationships>
</file>

<file path=ppt/slides/_rels/slide20.xml.rels><?xml version="1.0" encoding="UTF-8" standalone="yes"?>
<Relationships xmlns="http://schemas.openxmlformats.org/package/2006/relationships"><Relationship Id="rId3" Type="http://schemas.openxmlformats.org/officeDocument/2006/relationships/hyperlink" Target="../../Storia%20Fisica/Meccanica/Caduta/CadutaFin/Aristotele/Simulazioni%20Aristotele/Solarsytem.ip"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hyperlink" Target="BRAHE%20E%20KEPLERO.doc"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Pierre%20Gassendi.doc"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Storia%20Fisica/Ottica/Lezioni/Rifrazione/Rifrazione/LA%20RIFRAZIONE.htm" TargetMode="External"/><Relationship Id="rId4" Type="http://schemas.openxmlformats.org/officeDocument/2006/relationships/hyperlink" Target="Descartes.doc"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slide" Target="slide29.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1.jpeg"/><Relationship Id="rId7"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hyperlink" Target="../../../../VoltaCoulomb/index.htm" TargetMode="External"/><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Aristotele/Simulazioni%20Aristotele/Projectilea.ip" TargetMode="External"/><Relationship Id="rId3" Type="http://schemas.openxmlformats.org/officeDocument/2006/relationships/hyperlink" Target="../../../Archivio/CD/Volta%20Scienziato%20e%20Filosofo/VoltaCD/VCD_Site/Pagine/FrameV5.htm" TargetMode="External"/><Relationship Id="rId7" Type="http://schemas.openxmlformats.org/officeDocument/2006/relationships/image" Target="../media/image22.png"/><Relationship Id="rId12"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Aristotele/Simulazioni%20Aristotele/Arist.IP" TargetMode="External"/><Relationship Id="rId11" Type="http://schemas.openxmlformats.org/officeDocument/2006/relationships/hyperlink" Target="Galileo/Simulazioni%20Galileo/1pendulum.ip" TargetMode="External"/><Relationship Id="rId5" Type="http://schemas.openxmlformats.org/officeDocument/2006/relationships/image" Target="../media/image21.png"/><Relationship Id="rId10" Type="http://schemas.openxmlformats.org/officeDocument/2006/relationships/image" Target="../media/image23.jpeg"/><Relationship Id="rId4" Type="http://schemas.openxmlformats.org/officeDocument/2006/relationships/hyperlink" Target="Fenomenol/Fenomenol.ip" TargetMode="External"/><Relationship Id="rId9" Type="http://schemas.openxmlformats.org/officeDocument/2006/relationships/hyperlink" Target="Aristotele/Simulazioni%20Aristotele/Solarsytem.ip"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Nascita%20delle%20accademie%20scientifiche.doc"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Collana/ATTI_ACC/A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Strumenti.do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Galileo/Simulazioni%20Galileo/3trampo.ip" TargetMode="External"/><Relationship Id="rId4" Type="http://schemas.openxmlformats.org/officeDocument/2006/relationships/hyperlink" Target="../CadutaFin/Galileo/Simulazioni%20Galileo/2Pianogalile.ip"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685800" y="2286000"/>
            <a:ext cx="7772400" cy="1143000"/>
          </a:xfrm>
        </p:spPr>
        <p:txBody>
          <a:bodyPr/>
          <a:lstStyle/>
          <a:p>
            <a:r>
              <a:rPr lang="it-IT" smtClean="0"/>
              <a:t>La Rivoluzione Scientifica</a:t>
            </a:r>
          </a:p>
        </p:txBody>
      </p:sp>
      <p:sp>
        <p:nvSpPr>
          <p:cNvPr id="10243" name="Rectangle 1027"/>
          <p:cNvSpPr>
            <a:spLocks noGrp="1" noChangeArrowheads="1"/>
          </p:cNvSpPr>
          <p:nvPr>
            <p:ph type="subTitle" idx="1"/>
          </p:nvPr>
        </p:nvSpPr>
        <p:spPr/>
        <p:txBody>
          <a:bodyPr/>
          <a:lstStyle/>
          <a:p>
            <a:r>
              <a:rPr lang="it-IT" smtClean="0"/>
              <a:t>Fabio Bevilacqua</a:t>
            </a:r>
          </a:p>
          <a:p>
            <a:r>
              <a:rPr lang="it-IT" smtClean="0"/>
              <a:t>Corso di Storia delle Scienze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448800" cy="1295400"/>
          </a:xfrm>
        </p:spPr>
        <p:txBody>
          <a:bodyPr/>
          <a:lstStyle/>
          <a:p>
            <a:r>
              <a:rPr lang="it-IT" smtClean="0">
                <a:cs typeface="Times New Roman" pitchFamily="18" charset="0"/>
              </a:rPr>
              <a:t>Nuove storiografie e la critica del punto di vista “classico”</a:t>
            </a:r>
            <a:r>
              <a:rPr lang="it-IT" smtClean="0"/>
              <a:t> </a:t>
            </a:r>
          </a:p>
        </p:txBody>
      </p:sp>
      <p:sp>
        <p:nvSpPr>
          <p:cNvPr id="19459" name="Rectangle 3"/>
          <p:cNvSpPr>
            <a:spLocks noGrp="1" noChangeArrowheads="1"/>
          </p:cNvSpPr>
          <p:nvPr>
            <p:ph type="body" idx="1"/>
          </p:nvPr>
        </p:nvSpPr>
        <p:spPr>
          <a:xfrm>
            <a:off x="0" y="1295400"/>
            <a:ext cx="9144000" cy="5562600"/>
          </a:xfrm>
        </p:spPr>
        <p:txBody>
          <a:bodyPr/>
          <a:lstStyle/>
          <a:p>
            <a:pPr>
              <a:lnSpc>
                <a:spcPct val="90000"/>
              </a:lnSpc>
            </a:pPr>
            <a:r>
              <a:rPr lang="it-IT" smtClean="0">
                <a:cs typeface="Times New Roman" pitchFamily="18" charset="0"/>
              </a:rPr>
              <a:t>a.</a:t>
            </a:r>
            <a:r>
              <a:rPr lang="it-IT" smtClean="0">
                <a:latin typeface="Times New Roman" pitchFamily="18" charset="0"/>
                <a:cs typeface="Times New Roman" pitchFamily="18" charset="0"/>
              </a:rPr>
              <a:t>     </a:t>
            </a:r>
            <a:r>
              <a:rPr lang="it-IT" smtClean="0">
                <a:cs typeface="Times New Roman" pitchFamily="18" charset="0"/>
                <a:hlinkClick r:id="rId3" action="ppaction://hlinkfile"/>
              </a:rPr>
              <a:t>Esempio: storiografia galileiana</a:t>
            </a:r>
            <a:endParaRPr lang="it-IT" smtClean="0">
              <a:cs typeface="Times New Roman" pitchFamily="18" charset="0"/>
            </a:endParaRPr>
          </a:p>
          <a:p>
            <a:pPr>
              <a:lnSpc>
                <a:spcPct val="90000"/>
              </a:lnSpc>
            </a:pPr>
            <a:r>
              <a:rPr lang="it-IT" smtClean="0">
                <a:cs typeface="Times New Roman" pitchFamily="18" charset="0"/>
              </a:rPr>
              <a:t>b.</a:t>
            </a:r>
            <a:r>
              <a:rPr lang="it-IT" smtClean="0">
                <a:latin typeface="Times New Roman" pitchFamily="18" charset="0"/>
                <a:cs typeface="Times New Roman" pitchFamily="18" charset="0"/>
              </a:rPr>
              <a:t>    </a:t>
            </a:r>
            <a:r>
              <a:rPr lang="it-IT" smtClean="0">
                <a:cs typeface="Times New Roman" pitchFamily="18" charset="0"/>
              </a:rPr>
              <a:t>Storiografie interniste/esterniste</a:t>
            </a:r>
          </a:p>
          <a:p>
            <a:pPr>
              <a:lnSpc>
                <a:spcPct val="90000"/>
              </a:lnSpc>
            </a:pPr>
            <a:r>
              <a:rPr lang="it-IT" smtClean="0">
                <a:cs typeface="Times New Roman" pitchFamily="18" charset="0"/>
              </a:rPr>
              <a:t>c.</a:t>
            </a:r>
            <a:r>
              <a:rPr lang="it-IT" smtClean="0">
                <a:latin typeface="Times New Roman" pitchFamily="18" charset="0"/>
                <a:cs typeface="Times New Roman" pitchFamily="18" charset="0"/>
              </a:rPr>
              <a:t>     </a:t>
            </a:r>
            <a:r>
              <a:rPr lang="it-IT" smtClean="0">
                <a:cs typeface="Times New Roman" pitchFamily="18" charset="0"/>
              </a:rPr>
              <a:t>Storiografie continuiste/discontinuiste</a:t>
            </a:r>
          </a:p>
          <a:p>
            <a:pPr>
              <a:lnSpc>
                <a:spcPct val="90000"/>
              </a:lnSpc>
            </a:pPr>
            <a:r>
              <a:rPr lang="it-IT" smtClean="0">
                <a:cs typeface="Times New Roman" pitchFamily="18" charset="0"/>
              </a:rPr>
              <a:t>d.</a:t>
            </a:r>
            <a:r>
              <a:rPr lang="it-IT" smtClean="0">
                <a:latin typeface="Times New Roman" pitchFamily="18" charset="0"/>
                <a:cs typeface="Times New Roman" pitchFamily="18" charset="0"/>
              </a:rPr>
              <a:t>    </a:t>
            </a:r>
            <a:r>
              <a:rPr lang="it-IT" smtClean="0">
                <a:cs typeface="Times New Roman" pitchFamily="18" charset="0"/>
              </a:rPr>
              <a:t>Tradizione artigianale e tradizione dotta</a:t>
            </a:r>
          </a:p>
          <a:p>
            <a:pPr>
              <a:lnSpc>
                <a:spcPct val="90000"/>
              </a:lnSpc>
            </a:pPr>
            <a:r>
              <a:rPr lang="it-IT" smtClean="0">
                <a:cs typeface="Times New Roman" pitchFamily="18" charset="0"/>
              </a:rPr>
              <a:t>e.</a:t>
            </a:r>
            <a:r>
              <a:rPr lang="it-IT" smtClean="0">
                <a:latin typeface="Times New Roman" pitchFamily="18" charset="0"/>
                <a:cs typeface="Times New Roman" pitchFamily="18" charset="0"/>
              </a:rPr>
              <a:t>     </a:t>
            </a:r>
            <a:r>
              <a:rPr lang="it-IT" smtClean="0">
                <a:cs typeface="Times New Roman" pitchFamily="18" charset="0"/>
              </a:rPr>
              <a:t>Scienze classiche e baconiane</a:t>
            </a:r>
          </a:p>
          <a:p>
            <a:pPr>
              <a:lnSpc>
                <a:spcPct val="90000"/>
              </a:lnSpc>
            </a:pPr>
            <a:r>
              <a:rPr lang="it-IT" smtClean="0">
                <a:cs typeface="Times New Roman" pitchFamily="18" charset="0"/>
              </a:rPr>
              <a:t>f.</a:t>
            </a:r>
            <a:r>
              <a:rPr lang="it-IT" smtClean="0">
                <a:latin typeface="Times New Roman" pitchFamily="18" charset="0"/>
                <a:cs typeface="Times New Roman" pitchFamily="18" charset="0"/>
              </a:rPr>
              <a:t>      </a:t>
            </a:r>
            <a:r>
              <a:rPr lang="it-IT" smtClean="0">
                <a:cs typeface="Times New Roman" pitchFamily="18" charset="0"/>
              </a:rPr>
              <a:t>Discipline e comunità scientifiche parzialmente autonome tra sviluppi intellettuali e grandi movimenti sociali</a:t>
            </a:r>
          </a:p>
          <a:p>
            <a:pPr>
              <a:lnSpc>
                <a:spcPct val="90000"/>
              </a:lnSpc>
            </a:pPr>
            <a:r>
              <a:rPr lang="it-IT" smtClean="0">
                <a:cs typeface="Times New Roman" pitchFamily="18" charset="0"/>
              </a:rPr>
              <a:t>g.</a:t>
            </a:r>
            <a:r>
              <a:rPr lang="it-IT" smtClean="0">
                <a:latin typeface="Times New Roman" pitchFamily="18" charset="0"/>
                <a:cs typeface="Times New Roman" pitchFamily="18" charset="0"/>
              </a:rPr>
              <a:t>     </a:t>
            </a:r>
            <a:r>
              <a:rPr lang="it-IT" smtClean="0">
                <a:cs typeface="Times New Roman" pitchFamily="18" charset="0"/>
              </a:rPr>
              <a:t>Datazione: 1543-1784</a:t>
            </a:r>
            <a:endParaRPr lang="it-IT"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it-IT" smtClean="0"/>
              <a:t>Scienze classiche e baconiane</a:t>
            </a:r>
          </a:p>
        </p:txBody>
      </p:sp>
      <p:sp>
        <p:nvSpPr>
          <p:cNvPr id="20483" name="Rectangle 3"/>
          <p:cNvSpPr>
            <a:spLocks noGrp="1" noChangeArrowheads="1"/>
          </p:cNvSpPr>
          <p:nvPr>
            <p:ph type="body" idx="1"/>
          </p:nvPr>
        </p:nvSpPr>
        <p:spPr/>
        <p:txBody>
          <a:bodyPr/>
          <a:lstStyle/>
          <a:p>
            <a:r>
              <a:rPr lang="it-IT" smtClean="0"/>
              <a:t>Classiche: Meccanica, Astronomia, Armonia, Ottica (parte)</a:t>
            </a:r>
          </a:p>
          <a:p>
            <a:r>
              <a:rPr lang="it-IT" smtClean="0"/>
              <a:t>Baconiane: Elettricità, Magnetismo, Termologia, Chimica, Ottica (parte)</a:t>
            </a:r>
          </a:p>
          <a:p>
            <a:r>
              <a:rPr lang="it-IT" smtClean="0"/>
              <a:t>Nelle classiche cambia il paradigma</a:t>
            </a:r>
          </a:p>
          <a:p>
            <a:r>
              <a:rPr lang="it-IT" smtClean="0"/>
              <a:t>Nelle baconiane si iniziano accurate sperimentazioni</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it-IT" smtClean="0"/>
              <a:t>Cronologia</a:t>
            </a:r>
          </a:p>
        </p:txBody>
      </p:sp>
      <p:sp>
        <p:nvSpPr>
          <p:cNvPr id="21507" name="Rectangle 3"/>
          <p:cNvSpPr>
            <a:spLocks noGrp="1" noChangeArrowheads="1"/>
          </p:cNvSpPr>
          <p:nvPr>
            <p:ph type="body" idx="1"/>
          </p:nvPr>
        </p:nvSpPr>
        <p:spPr/>
        <p:txBody>
          <a:bodyPr/>
          <a:lstStyle/>
          <a:p>
            <a:pPr>
              <a:lnSpc>
                <a:spcPct val="90000"/>
              </a:lnSpc>
            </a:pPr>
            <a:r>
              <a:rPr lang="it-IT" sz="2400" smtClean="0"/>
              <a:t>Scienza non europea (babilonese, egizia…)</a:t>
            </a:r>
          </a:p>
          <a:p>
            <a:pPr>
              <a:lnSpc>
                <a:spcPct val="90000"/>
              </a:lnSpc>
            </a:pPr>
            <a:r>
              <a:rPr lang="it-IT" sz="2400" smtClean="0"/>
              <a:t>Epoca greca</a:t>
            </a:r>
          </a:p>
          <a:p>
            <a:pPr>
              <a:lnSpc>
                <a:spcPct val="90000"/>
              </a:lnSpc>
            </a:pPr>
            <a:r>
              <a:rPr lang="it-IT" sz="2400" smtClean="0"/>
              <a:t>Medioevo</a:t>
            </a:r>
          </a:p>
          <a:p>
            <a:pPr>
              <a:lnSpc>
                <a:spcPct val="90000"/>
              </a:lnSpc>
            </a:pPr>
            <a:r>
              <a:rPr lang="it-IT" sz="2400" smtClean="0">
                <a:solidFill>
                  <a:schemeClr val="tx1"/>
                </a:solidFill>
              </a:rPr>
              <a:t>“Rivoluzione scientifica”: 1543-1784</a:t>
            </a:r>
          </a:p>
          <a:p>
            <a:pPr>
              <a:lnSpc>
                <a:spcPct val="90000"/>
              </a:lnSpc>
            </a:pPr>
            <a:r>
              <a:rPr lang="it-IT" sz="2400" smtClean="0"/>
              <a:t>Matematizzazione scienze baconiane inizi ‘800</a:t>
            </a:r>
          </a:p>
          <a:p>
            <a:pPr>
              <a:lnSpc>
                <a:spcPct val="90000"/>
              </a:lnSpc>
            </a:pPr>
            <a:r>
              <a:rPr lang="it-IT" sz="2400" smtClean="0"/>
              <a:t>Scienze teoriche e dibattito sui fondamenti a fine ‘800</a:t>
            </a:r>
          </a:p>
          <a:p>
            <a:pPr>
              <a:lnSpc>
                <a:spcPct val="90000"/>
              </a:lnSpc>
            </a:pPr>
            <a:r>
              <a:rPr lang="it-IT" sz="2400" smtClean="0"/>
              <a:t>Rivoluzione prima metà del ‘900: relatività e meccanica quantistica</a:t>
            </a:r>
          </a:p>
          <a:p>
            <a:pPr>
              <a:lnSpc>
                <a:spcPct val="90000"/>
              </a:lnSpc>
            </a:pPr>
            <a:r>
              <a:rPr lang="it-IT" sz="2400" smtClean="0"/>
              <a:t>Big science e riduzionismo nella seconda metà del ‘900</a:t>
            </a:r>
          </a:p>
          <a:p>
            <a:pPr>
              <a:lnSpc>
                <a:spcPct val="90000"/>
              </a:lnSpc>
            </a:pPr>
            <a:r>
              <a:rPr lang="it-IT" sz="2400" smtClean="0"/>
              <a:t>Complessità ed emergenza a fine ‘900</a:t>
            </a:r>
          </a:p>
          <a:p>
            <a:pPr>
              <a:lnSpc>
                <a:spcPct val="90000"/>
              </a:lnSpc>
            </a:pPr>
            <a:r>
              <a:rPr lang="it-IT" sz="2400" smtClean="0"/>
              <a:t>Rivoluzione digitale inizi 21°secolo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9372600" cy="1600200"/>
          </a:xfrm>
        </p:spPr>
        <p:txBody>
          <a:bodyPr/>
          <a:lstStyle/>
          <a:p>
            <a:r>
              <a:rPr lang="it-IT" smtClean="0"/>
              <a:t>Una “rivoluzione scientifica” o una serie di radicali cambiamenti?</a:t>
            </a:r>
          </a:p>
        </p:txBody>
      </p:sp>
      <p:sp>
        <p:nvSpPr>
          <p:cNvPr id="23555" name="Rectangle 3"/>
          <p:cNvSpPr>
            <a:spLocks noGrp="1" noChangeArrowheads="1"/>
          </p:cNvSpPr>
          <p:nvPr>
            <p:ph type="body" idx="1"/>
          </p:nvPr>
        </p:nvSpPr>
        <p:spPr>
          <a:xfrm>
            <a:off x="0" y="1524000"/>
            <a:ext cx="9144000" cy="5334000"/>
          </a:xfrm>
        </p:spPr>
        <p:txBody>
          <a:bodyPr/>
          <a:lstStyle/>
          <a:p>
            <a:r>
              <a:rPr lang="it-IT" smtClean="0"/>
              <a:t>Una periodizzazione in cinque fasi:</a:t>
            </a:r>
          </a:p>
          <a:p>
            <a:pPr lvl="1"/>
            <a:r>
              <a:rPr lang="it-IT" smtClean="0">
                <a:cs typeface="Times New Roman" pitchFamily="18" charset="0"/>
                <a:hlinkClick r:id="rId3" action="ppaction://hlinksldjump"/>
              </a:rPr>
              <a:t>Premesse</a:t>
            </a:r>
            <a:r>
              <a:rPr lang="it-IT" smtClean="0"/>
              <a:t> </a:t>
            </a:r>
          </a:p>
          <a:p>
            <a:pPr lvl="1"/>
            <a:r>
              <a:rPr lang="it-IT" smtClean="0">
                <a:cs typeface="Times New Roman" pitchFamily="18" charset="0"/>
                <a:hlinkClick r:id="rId4" action="ppaction://hlinksldjump"/>
              </a:rPr>
              <a:t>Primi sviluppi</a:t>
            </a:r>
            <a:r>
              <a:rPr lang="it-IT" smtClean="0">
                <a:hlinkClick r:id="rId4" action="ppaction://hlinksldjump"/>
              </a:rPr>
              <a:t> </a:t>
            </a:r>
            <a:r>
              <a:rPr lang="it-IT" smtClean="0">
                <a:cs typeface="Times New Roman" pitchFamily="18" charset="0"/>
                <a:hlinkClick r:id="rId4" action="ppaction://hlinksldjump"/>
              </a:rPr>
              <a:t>(c.1500-1600)</a:t>
            </a:r>
            <a:endParaRPr lang="it-IT" smtClean="0"/>
          </a:p>
          <a:p>
            <a:pPr lvl="1"/>
            <a:r>
              <a:rPr lang="it-IT" smtClean="0">
                <a:cs typeface="Times New Roman" pitchFamily="18" charset="0"/>
                <a:hlinkClick r:id="rId5" action="ppaction://hlinksldjump"/>
              </a:rPr>
              <a:t>La fase matura (1590-1650)</a:t>
            </a:r>
            <a:endParaRPr lang="it-IT" smtClean="0"/>
          </a:p>
          <a:p>
            <a:pPr lvl="1"/>
            <a:r>
              <a:rPr lang="it-IT" smtClean="0">
                <a:cs typeface="Times New Roman" pitchFamily="18" charset="0"/>
                <a:hlinkClick r:id="rId6" action="ppaction://hlinksldjump"/>
              </a:rPr>
              <a:t>Sviluppi (1650-1690)</a:t>
            </a:r>
            <a:endParaRPr lang="it-IT" smtClean="0"/>
          </a:p>
          <a:p>
            <a:pPr lvl="1"/>
            <a:r>
              <a:rPr lang="it-IT" smtClean="0">
                <a:cs typeface="Times New Roman" pitchFamily="18" charset="0"/>
                <a:hlinkClick r:id="rId7" action="ppaction://hlinksldjump"/>
              </a:rPr>
              <a:t>Le “scienze” baconiane</a:t>
            </a:r>
            <a:r>
              <a:rPr lang="it-IT" smtClean="0">
                <a:hlinkClick r:id="rId7" action="ppaction://hlinksldjump"/>
              </a:rPr>
              <a:t> (1600-1784)</a:t>
            </a:r>
            <a:endParaRPr lang="it-IT"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it-IT" smtClean="0">
                <a:cs typeface="Times New Roman" pitchFamily="18" charset="0"/>
              </a:rPr>
              <a:t>Premesse</a:t>
            </a:r>
          </a:p>
        </p:txBody>
      </p:sp>
      <p:sp>
        <p:nvSpPr>
          <p:cNvPr id="24579" name="Rectangle 3"/>
          <p:cNvSpPr>
            <a:spLocks noGrp="1" noChangeArrowheads="1"/>
          </p:cNvSpPr>
          <p:nvPr>
            <p:ph type="body" idx="1"/>
          </p:nvPr>
        </p:nvSpPr>
        <p:spPr/>
        <p:txBody>
          <a:bodyPr/>
          <a:lstStyle/>
          <a:p>
            <a:pPr marL="609600" indent="-609600">
              <a:lnSpc>
                <a:spcPct val="90000"/>
              </a:lnSpc>
            </a:pPr>
            <a:r>
              <a:rPr lang="it-IT" smtClean="0">
                <a:cs typeface="Times New Roman" pitchFamily="18" charset="0"/>
              </a:rPr>
              <a:t>1.</a:t>
            </a:r>
            <a:r>
              <a:rPr lang="it-IT" smtClean="0">
                <a:latin typeface="Times New Roman" pitchFamily="18" charset="0"/>
                <a:cs typeface="Times New Roman" pitchFamily="18" charset="0"/>
              </a:rPr>
              <a:t>   </a:t>
            </a:r>
            <a:r>
              <a:rPr lang="it-IT" smtClean="0">
                <a:cs typeface="Times New Roman" pitchFamily="18" charset="0"/>
              </a:rPr>
              <a:t>Umanesimo scientifico</a:t>
            </a:r>
          </a:p>
          <a:p>
            <a:pPr marL="609600" indent="-609600">
              <a:lnSpc>
                <a:spcPct val="90000"/>
              </a:lnSpc>
            </a:pPr>
            <a:r>
              <a:rPr lang="it-IT" smtClean="0">
                <a:cs typeface="Times New Roman" pitchFamily="18" charset="0"/>
              </a:rPr>
              <a:t>2.</a:t>
            </a:r>
            <a:r>
              <a:rPr lang="it-IT" smtClean="0">
                <a:latin typeface="Times New Roman" pitchFamily="18" charset="0"/>
                <a:cs typeface="Times New Roman" pitchFamily="18" charset="0"/>
              </a:rPr>
              <a:t>   </a:t>
            </a:r>
            <a:r>
              <a:rPr lang="it-IT" smtClean="0">
                <a:cs typeface="Times New Roman" pitchFamily="18" charset="0"/>
              </a:rPr>
              <a:t>La stampa</a:t>
            </a:r>
          </a:p>
          <a:p>
            <a:pPr marL="609600" indent="-609600">
              <a:lnSpc>
                <a:spcPct val="90000"/>
              </a:lnSpc>
            </a:pPr>
            <a:r>
              <a:rPr lang="it-IT" smtClean="0">
                <a:cs typeface="Times New Roman" pitchFamily="18" charset="0"/>
              </a:rPr>
              <a:t>3.</a:t>
            </a:r>
            <a:r>
              <a:rPr lang="it-IT" smtClean="0">
                <a:latin typeface="Times New Roman" pitchFamily="18" charset="0"/>
                <a:cs typeface="Times New Roman" pitchFamily="18" charset="0"/>
              </a:rPr>
              <a:t>   </a:t>
            </a:r>
            <a:r>
              <a:rPr lang="it-IT" smtClean="0">
                <a:cs typeface="Times New Roman" pitchFamily="18" charset="0"/>
              </a:rPr>
              <a:t>Trasformazioni: </a:t>
            </a:r>
          </a:p>
          <a:p>
            <a:pPr marL="990600" lvl="1" indent="-533400">
              <a:lnSpc>
                <a:spcPct val="90000"/>
              </a:lnSpc>
            </a:pPr>
            <a:r>
              <a:rPr lang="it-IT" smtClean="0">
                <a:cs typeface="Times New Roman" pitchFamily="18" charset="0"/>
              </a:rPr>
              <a:t>a.</a:t>
            </a:r>
            <a:r>
              <a:rPr lang="it-IT" smtClean="0">
                <a:latin typeface="Times New Roman" pitchFamily="18" charset="0"/>
                <a:cs typeface="Times New Roman" pitchFamily="18" charset="0"/>
              </a:rPr>
              <a:t>   </a:t>
            </a:r>
            <a:r>
              <a:rPr lang="it-IT" smtClean="0">
                <a:cs typeface="Times New Roman" pitchFamily="18" charset="0"/>
              </a:rPr>
              <a:t>Sociali (aumento popolazione)</a:t>
            </a:r>
          </a:p>
          <a:p>
            <a:pPr marL="990600" lvl="1" indent="-533400">
              <a:lnSpc>
                <a:spcPct val="90000"/>
              </a:lnSpc>
            </a:pPr>
            <a:r>
              <a:rPr lang="it-IT" smtClean="0">
                <a:cs typeface="Times New Roman" pitchFamily="18" charset="0"/>
              </a:rPr>
              <a:t>b.</a:t>
            </a:r>
            <a:r>
              <a:rPr lang="it-IT" smtClean="0">
                <a:latin typeface="Times New Roman" pitchFamily="18" charset="0"/>
                <a:cs typeface="Times New Roman" pitchFamily="18" charset="0"/>
              </a:rPr>
              <a:t>  </a:t>
            </a:r>
            <a:r>
              <a:rPr lang="it-IT" smtClean="0">
                <a:cs typeface="Times New Roman" pitchFamily="18" charset="0"/>
              </a:rPr>
              <a:t>Economiche (nuovi commerci)</a:t>
            </a:r>
          </a:p>
          <a:p>
            <a:pPr marL="990600" lvl="1" indent="-533400">
              <a:lnSpc>
                <a:spcPct val="90000"/>
              </a:lnSpc>
            </a:pPr>
            <a:r>
              <a:rPr lang="it-IT" smtClean="0">
                <a:cs typeface="Times New Roman" pitchFamily="18" charset="0"/>
              </a:rPr>
              <a:t>c.</a:t>
            </a:r>
            <a:r>
              <a:rPr lang="it-IT" smtClean="0">
                <a:latin typeface="Times New Roman" pitchFamily="18" charset="0"/>
                <a:cs typeface="Times New Roman" pitchFamily="18" charset="0"/>
              </a:rPr>
              <a:t>   </a:t>
            </a:r>
            <a:r>
              <a:rPr lang="it-IT" smtClean="0">
                <a:cs typeface="Times New Roman" pitchFamily="18" charset="0"/>
              </a:rPr>
              <a:t>Geopolitiche (baricentro dal Mediterraneo al Centro Europa)</a:t>
            </a:r>
          </a:p>
          <a:p>
            <a:pPr marL="609600" indent="-609600">
              <a:lnSpc>
                <a:spcPct val="90000"/>
              </a:lnSpc>
            </a:pPr>
            <a:r>
              <a:rPr lang="it-IT" smtClean="0">
                <a:cs typeface="Times New Roman" pitchFamily="18" charset="0"/>
              </a:rPr>
              <a:t>4.</a:t>
            </a:r>
            <a:r>
              <a:rPr lang="it-IT" smtClean="0">
                <a:latin typeface="Times New Roman" pitchFamily="18" charset="0"/>
                <a:cs typeface="Times New Roman" pitchFamily="18" charset="0"/>
              </a:rPr>
              <a:t>   </a:t>
            </a:r>
            <a:r>
              <a:rPr lang="it-IT" smtClean="0">
                <a:cs typeface="Times New Roman" pitchFamily="18" charset="0"/>
              </a:rPr>
              <a:t>Importanza alle arti pratiche ed alla quantificazione</a:t>
            </a:r>
          </a:p>
          <a:p>
            <a:pPr marL="990600" lvl="1" indent="-533400">
              <a:lnSpc>
                <a:spcPct val="90000"/>
              </a:lnSpc>
            </a:pPr>
            <a:r>
              <a:rPr lang="it-IT" smtClean="0">
                <a:cs typeface="Times New Roman" pitchFamily="18" charset="0"/>
              </a:rPr>
              <a:t>Ingegneri ed architetti</a:t>
            </a:r>
            <a:r>
              <a:rPr lang="it-IT" smtClean="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it-IT" smtClean="0">
                <a:cs typeface="Times New Roman" pitchFamily="18" charset="0"/>
              </a:rPr>
              <a:t>Primi sviluppi (c.1500-1600)</a:t>
            </a:r>
          </a:p>
        </p:txBody>
      </p:sp>
      <p:sp>
        <p:nvSpPr>
          <p:cNvPr id="25603" name="Rectangle 3"/>
          <p:cNvSpPr>
            <a:spLocks noGrp="1" noChangeArrowheads="1"/>
          </p:cNvSpPr>
          <p:nvPr>
            <p:ph type="body" idx="1"/>
          </p:nvPr>
        </p:nvSpPr>
        <p:spPr/>
        <p:txBody>
          <a:bodyPr/>
          <a:lstStyle/>
          <a:p>
            <a:pPr marL="609600" indent="-609600">
              <a:buFontTx/>
              <a:buNone/>
            </a:pPr>
            <a:r>
              <a:rPr lang="it-IT" smtClean="0">
                <a:cs typeface="Times New Roman" pitchFamily="18" charset="0"/>
              </a:rPr>
              <a:t>  Cambiamenti nella filosofia della natura</a:t>
            </a:r>
          </a:p>
          <a:p>
            <a:pPr marL="609600" indent="-609600"/>
            <a:r>
              <a:rPr lang="it-IT" smtClean="0">
                <a:cs typeface="Times New Roman" pitchFamily="18" charset="0"/>
              </a:rPr>
              <a:t>a.</a:t>
            </a:r>
            <a:r>
              <a:rPr lang="it-IT" smtClean="0">
                <a:latin typeface="Times New Roman" pitchFamily="18" charset="0"/>
                <a:cs typeface="Times New Roman" pitchFamily="18" charset="0"/>
              </a:rPr>
              <a:t>   </a:t>
            </a:r>
            <a:r>
              <a:rPr lang="it-IT" smtClean="0">
                <a:cs typeface="Times New Roman" pitchFamily="18" charset="0"/>
              </a:rPr>
              <a:t>Aristotelismo</a:t>
            </a:r>
          </a:p>
          <a:p>
            <a:pPr marL="609600" indent="-609600"/>
            <a:r>
              <a:rPr lang="it-IT" smtClean="0">
                <a:cs typeface="Times New Roman" pitchFamily="18" charset="0"/>
              </a:rPr>
              <a:t>b.</a:t>
            </a:r>
            <a:r>
              <a:rPr lang="it-IT" smtClean="0">
                <a:latin typeface="Times New Roman" pitchFamily="18" charset="0"/>
                <a:cs typeface="Times New Roman" pitchFamily="18" charset="0"/>
              </a:rPr>
              <a:t>  </a:t>
            </a:r>
            <a:r>
              <a:rPr lang="it-IT" smtClean="0">
                <a:cs typeface="Times New Roman" pitchFamily="18" charset="0"/>
              </a:rPr>
              <a:t>Tradizioni ermetiche, neoplatoniche, empiriche e matematizzanti</a:t>
            </a:r>
          </a:p>
          <a:p>
            <a:pPr marL="609600" indent="-609600">
              <a:buFontTx/>
              <a:buNone/>
            </a:pPr>
            <a:r>
              <a:rPr lang="it-IT" smtClean="0">
                <a:solidFill>
                  <a:schemeClr val="tx1"/>
                </a:solidFill>
                <a:cs typeface="Times New Roman" pitchFamily="18" charset="0"/>
              </a:rPr>
              <a:t>La “rivoluzione” copernicana</a:t>
            </a:r>
            <a:r>
              <a:rPr lang="it-IT" smtClean="0"/>
              <a:t> </a:t>
            </a:r>
          </a:p>
          <a:p>
            <a:pPr marL="609600" indent="-609600">
              <a:buFontTx/>
              <a:buNone/>
            </a:pPr>
            <a:r>
              <a:rPr lang="it-IT" smtClean="0"/>
              <a:t>		</a:t>
            </a:r>
            <a:r>
              <a:rPr lang="it-IT" smtClean="0">
                <a:hlinkClick r:id="rId3" action="ppaction://hlinkfile"/>
              </a:rPr>
              <a:t>Copernico</a:t>
            </a:r>
            <a:r>
              <a:rPr lang="it-IT" smtClean="0"/>
              <a:t> (1473-1543)</a:t>
            </a:r>
          </a:p>
          <a:p>
            <a:pPr marL="609600" indent="-609600">
              <a:buFontTx/>
              <a:buNone/>
            </a:pPr>
            <a:r>
              <a:rPr lang="it-IT" smtClean="0"/>
              <a:t>		1543: De Revolutionibus orbium coelestium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it-IT" smtClean="0"/>
              <a:t>Aristotele: Spazio relazionale</a:t>
            </a:r>
            <a:endParaRPr lang="en-US" smtClean="0"/>
          </a:p>
        </p:txBody>
      </p:sp>
      <p:pic>
        <p:nvPicPr>
          <p:cNvPr id="26627" name="Picture 3" descr="FisArist"/>
          <p:cNvPicPr>
            <a:picLocks noChangeAspect="1" noChangeArrowheads="1"/>
          </p:cNvPicPr>
          <p:nvPr/>
        </p:nvPicPr>
        <p:blipFill>
          <a:blip r:embed="rId3" cstate="print"/>
          <a:srcRect/>
          <a:stretch>
            <a:fillRect/>
          </a:stretch>
        </p:blipFill>
        <p:spPr bwMode="auto">
          <a:xfrm>
            <a:off x="2057400" y="914400"/>
            <a:ext cx="4810125" cy="594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it-IT" smtClean="0"/>
              <a:t>Fenomenologia caduta</a:t>
            </a:r>
          </a:p>
        </p:txBody>
      </p:sp>
      <p:pic>
        <p:nvPicPr>
          <p:cNvPr id="27651" name="Picture 3" descr="IMMAGINE">
            <a:hlinkClick r:id="rId3" action="ppaction://hlinkfile"/>
          </p:cNvPr>
          <p:cNvPicPr>
            <a:picLocks noChangeAspect="1" noChangeArrowheads="1"/>
          </p:cNvPicPr>
          <p:nvPr/>
        </p:nvPicPr>
        <p:blipFill>
          <a:blip r:embed="rId4" cstate="print"/>
          <a:srcRect/>
          <a:stretch>
            <a:fillRect/>
          </a:stretch>
        </p:blipFill>
        <p:spPr bwMode="auto">
          <a:xfrm>
            <a:off x="685800" y="874713"/>
            <a:ext cx="7977188" cy="5983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it-IT" smtClean="0"/>
              <a:t>Aristotele: Velocità e forze</a:t>
            </a:r>
          </a:p>
        </p:txBody>
      </p:sp>
      <p:pic>
        <p:nvPicPr>
          <p:cNvPr id="28675" name="Picture 3">
            <a:hlinkClick r:id="rId3" action="ppaction://hlinkfile"/>
          </p:cNvPr>
          <p:cNvPicPr>
            <a:picLocks noChangeAspect="1" noChangeArrowheads="1"/>
          </p:cNvPicPr>
          <p:nvPr/>
        </p:nvPicPr>
        <p:blipFill>
          <a:blip r:embed="rId4" cstate="print"/>
          <a:srcRect l="20000" t="17969" r="26875" b="25000"/>
          <a:stretch>
            <a:fillRect/>
          </a:stretch>
        </p:blipFill>
        <p:spPr bwMode="auto">
          <a:xfrm>
            <a:off x="838200" y="771525"/>
            <a:ext cx="7086600" cy="6086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it-IT" smtClean="0"/>
              <a:t>Aristot: Moti non si compongono</a:t>
            </a:r>
          </a:p>
        </p:txBody>
      </p:sp>
      <p:pic>
        <p:nvPicPr>
          <p:cNvPr id="29699" name="Picture 3" descr="IMMAGINE">
            <a:hlinkClick r:id="rId3" action="ppaction://hlinkfile"/>
          </p:cNvPr>
          <p:cNvPicPr>
            <a:picLocks noChangeAspect="1" noChangeArrowheads="1"/>
          </p:cNvPicPr>
          <p:nvPr/>
        </p:nvPicPr>
        <p:blipFill>
          <a:blip r:embed="rId4" cstate="print"/>
          <a:srcRect/>
          <a:stretch>
            <a:fillRect/>
          </a:stretch>
        </p:blipFill>
        <p:spPr bwMode="auto">
          <a:xfrm>
            <a:off x="762000" y="989013"/>
            <a:ext cx="7824788" cy="5868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it-IT" smtClean="0"/>
              <a:t>Sommario</a:t>
            </a:r>
          </a:p>
        </p:txBody>
      </p:sp>
      <p:sp>
        <p:nvSpPr>
          <p:cNvPr id="11267" name="Rectangle 3"/>
          <p:cNvSpPr>
            <a:spLocks noGrp="1" noChangeArrowheads="1"/>
          </p:cNvSpPr>
          <p:nvPr>
            <p:ph type="body" idx="1"/>
          </p:nvPr>
        </p:nvSpPr>
        <p:spPr/>
        <p:txBody>
          <a:bodyPr/>
          <a:lstStyle/>
          <a:p>
            <a:pPr>
              <a:lnSpc>
                <a:spcPct val="80000"/>
              </a:lnSpc>
            </a:pPr>
            <a:r>
              <a:rPr lang="it-IT" sz="2800" smtClean="0"/>
              <a:t>Una “rivoluzione scientifica”?</a:t>
            </a:r>
          </a:p>
          <a:p>
            <a:pPr lvl="1">
              <a:lnSpc>
                <a:spcPct val="80000"/>
              </a:lnSpc>
            </a:pPr>
            <a:r>
              <a:rPr lang="it-IT" sz="2400" smtClean="0">
                <a:hlinkClick r:id="rId3" action="ppaction://hlinksldjump"/>
              </a:rPr>
              <a:t>Il punto di vista “classico” </a:t>
            </a:r>
            <a:r>
              <a:rPr lang="it-IT" sz="2400" smtClean="0"/>
              <a:t>(3+4)</a:t>
            </a:r>
          </a:p>
          <a:p>
            <a:pPr lvl="1">
              <a:lnSpc>
                <a:spcPct val="80000"/>
              </a:lnSpc>
            </a:pPr>
            <a:r>
              <a:rPr lang="it-IT" sz="2400" smtClean="0">
                <a:hlinkClick r:id="rId4" action="ppaction://hlinksldjump"/>
              </a:rPr>
              <a:t>Nuove storiografie</a:t>
            </a:r>
            <a:r>
              <a:rPr lang="it-IT" sz="2400" smtClean="0"/>
              <a:t> (4)</a:t>
            </a:r>
          </a:p>
          <a:p>
            <a:pPr lvl="1">
              <a:lnSpc>
                <a:spcPct val="80000"/>
              </a:lnSpc>
            </a:pPr>
            <a:r>
              <a:rPr lang="it-IT" sz="2400" smtClean="0">
                <a:hlinkClick r:id="rId5" action="ppaction://hlinksldjump"/>
              </a:rPr>
              <a:t>Un’analisi più accurata</a:t>
            </a:r>
            <a:endParaRPr lang="it-IT" sz="2400" smtClean="0"/>
          </a:p>
          <a:p>
            <a:pPr lvl="1">
              <a:lnSpc>
                <a:spcPct val="80000"/>
              </a:lnSpc>
            </a:pPr>
            <a:r>
              <a:rPr lang="it-IT" sz="2400" smtClean="0">
                <a:hlinkClick r:id="rId6" action="ppaction://hlinksldjump"/>
              </a:rPr>
              <a:t>Conclusioni</a:t>
            </a:r>
            <a:endParaRPr lang="it-IT" sz="2400" smtClean="0"/>
          </a:p>
          <a:p>
            <a:pPr>
              <a:lnSpc>
                <a:spcPct val="80000"/>
              </a:lnSpc>
            </a:pPr>
            <a:r>
              <a:rPr lang="it-IT" sz="2800" smtClean="0"/>
              <a:t>Case studies</a:t>
            </a:r>
          </a:p>
          <a:p>
            <a:pPr lvl="1">
              <a:lnSpc>
                <a:spcPct val="80000"/>
              </a:lnSpc>
            </a:pPr>
            <a:r>
              <a:rPr lang="it-IT" sz="2400" smtClean="0"/>
              <a:t>Il moto dei pianeti</a:t>
            </a:r>
          </a:p>
          <a:p>
            <a:pPr lvl="1">
              <a:lnSpc>
                <a:spcPct val="80000"/>
              </a:lnSpc>
            </a:pPr>
            <a:r>
              <a:rPr lang="it-IT" sz="2400" smtClean="0"/>
              <a:t>La caduta dei gravi  (Galileo e Newton)</a:t>
            </a:r>
          </a:p>
          <a:p>
            <a:pPr lvl="1">
              <a:lnSpc>
                <a:spcPct val="80000"/>
              </a:lnSpc>
            </a:pPr>
            <a:r>
              <a:rPr lang="it-IT" sz="2400" smtClean="0"/>
              <a:t>La conservazione della forza viva  (Leibniz)</a:t>
            </a:r>
          </a:p>
          <a:p>
            <a:pPr lvl="1">
              <a:lnSpc>
                <a:spcPct val="80000"/>
              </a:lnSpc>
            </a:pPr>
            <a:r>
              <a:rPr lang="it-IT" sz="2400" smtClean="0"/>
              <a:t>La rifrazione (Cartesio e Fermat)</a:t>
            </a:r>
          </a:p>
          <a:p>
            <a:pPr lvl="1">
              <a:lnSpc>
                <a:spcPct val="80000"/>
              </a:lnSpc>
            </a:pPr>
            <a:r>
              <a:rPr lang="it-IT" sz="2400" smtClean="0">
                <a:hlinkClick r:id="rId7" action="ppaction://hlinksldjump"/>
              </a:rPr>
              <a:t>La repulsione elettrica (Volta e Coulomb)</a:t>
            </a:r>
            <a:endParaRPr lang="it-IT" sz="2400" smtClean="0"/>
          </a:p>
          <a:p>
            <a:pPr>
              <a:lnSpc>
                <a:spcPct val="80000"/>
              </a:lnSpc>
            </a:pPr>
            <a:r>
              <a:rPr lang="it-IT" sz="2800" smtClean="0">
                <a:hlinkClick r:id="" action="ppaction://noaction"/>
              </a:rPr>
              <a:t>Una storiografia a quattro componenti</a:t>
            </a:r>
            <a:endParaRPr lang="it-IT" sz="28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it-IT" smtClean="0"/>
              <a:t>Sistema tolemaico</a:t>
            </a:r>
          </a:p>
        </p:txBody>
      </p:sp>
      <p:pic>
        <p:nvPicPr>
          <p:cNvPr id="30723" name="Picture 3" descr="IMMAGINE">
            <a:hlinkClick r:id="rId3" action="ppaction://hlinkfile"/>
          </p:cNvPr>
          <p:cNvPicPr>
            <a:picLocks noChangeAspect="1" noChangeArrowheads="1"/>
          </p:cNvPicPr>
          <p:nvPr/>
        </p:nvPicPr>
        <p:blipFill>
          <a:blip r:embed="rId4" cstate="print"/>
          <a:srcRect/>
          <a:stretch>
            <a:fillRect/>
          </a:stretch>
        </p:blipFill>
        <p:spPr bwMode="auto">
          <a:xfrm>
            <a:off x="609600" y="874713"/>
            <a:ext cx="7977188" cy="5983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it-IT" smtClean="0">
                <a:cs typeface="Times New Roman" pitchFamily="18" charset="0"/>
              </a:rPr>
              <a:t>La fase matura (1590-1650)</a:t>
            </a:r>
          </a:p>
        </p:txBody>
      </p:sp>
      <p:sp>
        <p:nvSpPr>
          <p:cNvPr id="31747" name="Rectangle 3"/>
          <p:cNvSpPr>
            <a:spLocks noGrp="1" noChangeArrowheads="1"/>
          </p:cNvSpPr>
          <p:nvPr>
            <p:ph type="body" idx="1"/>
          </p:nvPr>
        </p:nvSpPr>
        <p:spPr/>
        <p:txBody>
          <a:bodyPr/>
          <a:lstStyle/>
          <a:p>
            <a:pPr>
              <a:lnSpc>
                <a:spcPct val="90000"/>
              </a:lnSpc>
            </a:pPr>
            <a:r>
              <a:rPr lang="it-IT" sz="2800" smtClean="0">
                <a:cs typeface="Times New Roman" pitchFamily="18" charset="0"/>
              </a:rPr>
              <a:t>1.</a:t>
            </a:r>
            <a:r>
              <a:rPr lang="it-IT" sz="2800" smtClean="0">
                <a:latin typeface="Times New Roman" pitchFamily="18" charset="0"/>
                <a:cs typeface="Times New Roman" pitchFamily="18" charset="0"/>
              </a:rPr>
              <a:t> </a:t>
            </a:r>
            <a:r>
              <a:rPr lang="it-IT" sz="2800" smtClean="0">
                <a:cs typeface="Times New Roman" pitchFamily="18" charset="0"/>
              </a:rPr>
              <a:t>Cambiamenti nella filosofia della natura: Bacone</a:t>
            </a:r>
          </a:p>
          <a:p>
            <a:pPr>
              <a:lnSpc>
                <a:spcPct val="90000"/>
              </a:lnSpc>
            </a:pPr>
            <a:r>
              <a:rPr lang="it-IT" sz="2800" smtClean="0">
                <a:cs typeface="Times New Roman" pitchFamily="18" charset="0"/>
              </a:rPr>
              <a:t>2.</a:t>
            </a:r>
            <a:r>
              <a:rPr lang="it-IT" sz="2800" smtClean="0">
                <a:latin typeface="Times New Roman" pitchFamily="18" charset="0"/>
                <a:cs typeface="Times New Roman" pitchFamily="18" charset="0"/>
              </a:rPr>
              <a:t>   </a:t>
            </a:r>
            <a:r>
              <a:rPr lang="it-IT" sz="2800" smtClean="0">
                <a:cs typeface="Times New Roman" pitchFamily="18" charset="0"/>
              </a:rPr>
              <a:t>L’astronomia di </a:t>
            </a:r>
            <a:r>
              <a:rPr lang="it-IT" sz="2800" smtClean="0">
                <a:cs typeface="Times New Roman" pitchFamily="18" charset="0"/>
                <a:hlinkClick r:id="rId3" action="ppaction://hlinkfile"/>
              </a:rPr>
              <a:t>Tycho Brahe (1546-1601) e</a:t>
            </a:r>
            <a:r>
              <a:rPr lang="it-IT" sz="2800" smtClean="0">
                <a:solidFill>
                  <a:schemeClr val="tx1"/>
                </a:solidFill>
                <a:cs typeface="Times New Roman" pitchFamily="18" charset="0"/>
                <a:hlinkClick r:id="rId3" action="ppaction://hlinkfile"/>
              </a:rPr>
              <a:t> Keplero (1571-1630) </a:t>
            </a:r>
            <a:r>
              <a:rPr lang="it-IT" sz="2800" smtClean="0">
                <a:solidFill>
                  <a:schemeClr val="tx1"/>
                </a:solidFill>
                <a:cs typeface="Times New Roman" pitchFamily="18" charset="0"/>
              </a:rPr>
              <a:t>(</a:t>
            </a:r>
            <a:r>
              <a:rPr lang="it-IT" sz="2400" i="0" smtClean="0">
                <a:cs typeface="Times New Roman" pitchFamily="18" charset="0"/>
              </a:rPr>
              <a:t>1609: Nuova astronomia, considerata causalisticamente)</a:t>
            </a:r>
            <a:r>
              <a:rPr lang="it-IT" sz="2400" smtClean="0">
                <a:cs typeface="Times New Roman" pitchFamily="18" charset="0"/>
              </a:rPr>
              <a:t>.</a:t>
            </a:r>
            <a:r>
              <a:rPr lang="it-IT" sz="2800" smtClean="0">
                <a:solidFill>
                  <a:schemeClr val="tx1"/>
                </a:solidFill>
                <a:latin typeface="Garamond" pitchFamily="18" charset="0"/>
                <a:cs typeface="Times New Roman" pitchFamily="18" charset="0"/>
              </a:rPr>
              <a:t> </a:t>
            </a:r>
            <a:endParaRPr lang="it-IT" sz="2800" smtClean="0">
              <a:solidFill>
                <a:schemeClr val="tx1"/>
              </a:solidFill>
              <a:cs typeface="Times New Roman" pitchFamily="18" charset="0"/>
            </a:endParaRPr>
          </a:p>
          <a:p>
            <a:pPr>
              <a:lnSpc>
                <a:spcPct val="90000"/>
              </a:lnSpc>
            </a:pPr>
            <a:r>
              <a:rPr lang="it-IT" sz="2800" smtClean="0">
                <a:cs typeface="Times New Roman" pitchFamily="18" charset="0"/>
              </a:rPr>
              <a:t>3.</a:t>
            </a:r>
            <a:r>
              <a:rPr lang="it-IT" sz="2800" smtClean="0">
                <a:latin typeface="Times New Roman" pitchFamily="18" charset="0"/>
                <a:cs typeface="Times New Roman" pitchFamily="18" charset="0"/>
              </a:rPr>
              <a:t>   </a:t>
            </a:r>
            <a:r>
              <a:rPr lang="it-IT" sz="2800" smtClean="0">
                <a:solidFill>
                  <a:schemeClr val="tx1"/>
                </a:solidFill>
                <a:cs typeface="Times New Roman" pitchFamily="18" charset="0"/>
                <a:hlinkClick r:id="rId4" action="ppaction://hlinksldjump"/>
              </a:rPr>
              <a:t>La “rivoluzione” galileiana</a:t>
            </a:r>
            <a:endParaRPr lang="it-IT" sz="2800" smtClean="0">
              <a:solidFill>
                <a:schemeClr val="tx1"/>
              </a:solidFill>
              <a:cs typeface="Times New Roman" pitchFamily="18" charset="0"/>
            </a:endParaRPr>
          </a:p>
          <a:p>
            <a:pPr>
              <a:lnSpc>
                <a:spcPct val="90000"/>
              </a:lnSpc>
              <a:buFontTx/>
              <a:buNone/>
            </a:pPr>
            <a:r>
              <a:rPr lang="it-IT" sz="2800" smtClean="0">
                <a:cs typeface="Times New Roman" pitchFamily="18" charset="0"/>
              </a:rPr>
              <a:t>a.</a:t>
            </a:r>
            <a:r>
              <a:rPr lang="it-IT" sz="2800" smtClean="0">
                <a:latin typeface="Times New Roman" pitchFamily="18" charset="0"/>
                <a:cs typeface="Times New Roman" pitchFamily="18" charset="0"/>
              </a:rPr>
              <a:t>   	</a:t>
            </a:r>
            <a:r>
              <a:rPr lang="it-IT" sz="2800" smtClean="0">
                <a:cs typeface="Times New Roman" pitchFamily="18" charset="0"/>
              </a:rPr>
              <a:t>Galileo (1564-1642)</a:t>
            </a:r>
            <a:r>
              <a:rPr lang="it-IT" sz="2800" smtClean="0">
                <a:latin typeface="Times New Roman" pitchFamily="18" charset="0"/>
                <a:cs typeface="Times New Roman" pitchFamily="18" charset="0"/>
              </a:rPr>
              <a:t> </a:t>
            </a:r>
            <a:r>
              <a:rPr lang="it-IT" sz="2800" smtClean="0">
                <a:cs typeface="Times New Roman" pitchFamily="18" charset="0"/>
              </a:rPr>
              <a:t>tra Platone ed Archimede</a:t>
            </a:r>
          </a:p>
          <a:p>
            <a:pPr>
              <a:lnSpc>
                <a:spcPct val="90000"/>
              </a:lnSpc>
              <a:buFontTx/>
              <a:buNone/>
            </a:pPr>
            <a:r>
              <a:rPr lang="it-IT" sz="2800" smtClean="0">
                <a:cs typeface="Times New Roman" pitchFamily="18" charset="0"/>
              </a:rPr>
              <a:t>		(</a:t>
            </a:r>
            <a:r>
              <a:rPr lang="it-IT" sz="2400" smtClean="0">
                <a:cs typeface="Times New Roman" pitchFamily="18" charset="0"/>
              </a:rPr>
              <a:t>1632 Dialogo; 1638 Discorsi)</a:t>
            </a:r>
          </a:p>
          <a:p>
            <a:pPr>
              <a:lnSpc>
                <a:spcPct val="90000"/>
              </a:lnSpc>
              <a:buFontTx/>
              <a:buNone/>
            </a:pPr>
            <a:r>
              <a:rPr lang="it-IT" sz="2800" smtClean="0">
                <a:cs typeface="Times New Roman" pitchFamily="18" charset="0"/>
              </a:rPr>
              <a:t>b.</a:t>
            </a:r>
            <a:r>
              <a:rPr lang="it-IT" sz="2800" smtClean="0">
                <a:latin typeface="Times New Roman" pitchFamily="18" charset="0"/>
                <a:cs typeface="Times New Roman" pitchFamily="18" charset="0"/>
              </a:rPr>
              <a:t>  	</a:t>
            </a:r>
            <a:r>
              <a:rPr lang="it-IT" sz="2800" smtClean="0">
                <a:solidFill>
                  <a:schemeClr val="tx1"/>
                </a:solidFill>
                <a:cs typeface="Times New Roman" pitchFamily="18" charset="0"/>
              </a:rPr>
              <a:t>Teoria, matematica ed esperimento</a:t>
            </a:r>
          </a:p>
          <a:p>
            <a:pPr>
              <a:lnSpc>
                <a:spcPct val="90000"/>
              </a:lnSpc>
              <a:buFontTx/>
              <a:buNone/>
            </a:pPr>
            <a:r>
              <a:rPr lang="it-IT" sz="2800" smtClean="0">
                <a:latin typeface="Times New Roman" pitchFamily="18" charset="0"/>
                <a:cs typeface="Times New Roman" pitchFamily="18" charset="0"/>
              </a:rPr>
              <a:t> </a:t>
            </a:r>
            <a:r>
              <a:rPr lang="it-IT" sz="2800" smtClean="0">
                <a:cs typeface="Times New Roman" pitchFamily="18" charset="0"/>
              </a:rPr>
              <a:t>c.</a:t>
            </a:r>
            <a:r>
              <a:rPr lang="it-IT" sz="2800" smtClean="0">
                <a:latin typeface="Times New Roman" pitchFamily="18" charset="0"/>
                <a:cs typeface="Times New Roman" pitchFamily="18" charset="0"/>
              </a:rPr>
              <a:t>   	</a:t>
            </a:r>
            <a:r>
              <a:rPr lang="it-IT" sz="2800" smtClean="0">
                <a:cs typeface="Times New Roman" pitchFamily="18" charset="0"/>
              </a:rPr>
              <a:t>Osservazioni astronomiche</a:t>
            </a:r>
          </a:p>
          <a:p>
            <a:pPr>
              <a:lnSpc>
                <a:spcPct val="90000"/>
              </a:lnSpc>
              <a:buFontTx/>
              <a:buNone/>
            </a:pPr>
            <a:r>
              <a:rPr lang="it-IT" sz="2800" smtClean="0">
                <a:cs typeface="Times New Roman" pitchFamily="18" charset="0"/>
              </a:rPr>
              <a:t>d.</a:t>
            </a:r>
            <a:r>
              <a:rPr lang="it-IT" sz="2800" smtClean="0">
                <a:latin typeface="Times New Roman" pitchFamily="18" charset="0"/>
                <a:cs typeface="Times New Roman" pitchFamily="18" charset="0"/>
              </a:rPr>
              <a:t>  	</a:t>
            </a:r>
            <a:r>
              <a:rPr lang="it-IT" sz="2800" smtClean="0">
                <a:cs typeface="Times New Roman" pitchFamily="18" charset="0"/>
              </a:rPr>
              <a:t>Criteri epistemologici</a:t>
            </a:r>
          </a:p>
          <a:p>
            <a:pPr>
              <a:lnSpc>
                <a:spcPct val="90000"/>
              </a:lnSpc>
              <a:buFontTx/>
              <a:buNone/>
            </a:pPr>
            <a:r>
              <a:rPr lang="it-IT" sz="2800" smtClean="0">
                <a:cs typeface="Times New Roman" pitchFamily="18" charset="0"/>
              </a:rPr>
              <a:t>e.</a:t>
            </a:r>
            <a:r>
              <a:rPr lang="it-IT" sz="2800" smtClean="0">
                <a:latin typeface="Times New Roman" pitchFamily="18" charset="0"/>
                <a:cs typeface="Times New Roman" pitchFamily="18" charset="0"/>
              </a:rPr>
              <a:t>   	</a:t>
            </a:r>
            <a:r>
              <a:rPr lang="it-IT" sz="2800" smtClean="0">
                <a:cs typeface="Times New Roman" pitchFamily="18" charset="0"/>
              </a:rPr>
              <a:t>Galileo “eretico” e “cortigiano”</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mtClean="0"/>
              <a:t>Le leggi di Keplero</a:t>
            </a:r>
          </a:p>
        </p:txBody>
      </p:sp>
      <p:pic>
        <p:nvPicPr>
          <p:cNvPr id="32771" name="Picture 3" descr="KEPLERO"/>
          <p:cNvPicPr>
            <a:picLocks noChangeAspect="1" noChangeArrowheads="1"/>
          </p:cNvPicPr>
          <p:nvPr/>
        </p:nvPicPr>
        <p:blipFill>
          <a:blip r:embed="rId3" cstate="print"/>
          <a:srcRect/>
          <a:stretch>
            <a:fillRect/>
          </a:stretch>
        </p:blipFill>
        <p:spPr bwMode="auto">
          <a:xfrm>
            <a:off x="2438400" y="1066800"/>
            <a:ext cx="4343400"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it-IT" smtClean="0">
                <a:cs typeface="Times New Roman" pitchFamily="18" charset="0"/>
              </a:rPr>
              <a:t>La fase matura (1590-1650)</a:t>
            </a:r>
          </a:p>
        </p:txBody>
      </p:sp>
      <p:sp>
        <p:nvSpPr>
          <p:cNvPr id="40963" name="Rectangle 3"/>
          <p:cNvSpPr>
            <a:spLocks noGrp="1" noChangeArrowheads="1"/>
          </p:cNvSpPr>
          <p:nvPr>
            <p:ph type="body" idx="1"/>
          </p:nvPr>
        </p:nvSpPr>
        <p:spPr/>
        <p:txBody>
          <a:bodyPr/>
          <a:lstStyle/>
          <a:p>
            <a:pPr marL="609600" indent="-609600">
              <a:lnSpc>
                <a:spcPct val="90000"/>
              </a:lnSpc>
            </a:pPr>
            <a:r>
              <a:rPr lang="it-IT" smtClean="0">
                <a:cs typeface="Times New Roman" pitchFamily="18" charset="0"/>
              </a:rPr>
              <a:t>4.</a:t>
            </a:r>
            <a:r>
              <a:rPr lang="it-IT" smtClean="0">
                <a:latin typeface="Times New Roman" pitchFamily="18" charset="0"/>
                <a:cs typeface="Times New Roman" pitchFamily="18" charset="0"/>
              </a:rPr>
              <a:t>   </a:t>
            </a:r>
            <a:r>
              <a:rPr lang="it-IT" smtClean="0">
                <a:cs typeface="Times New Roman" pitchFamily="18" charset="0"/>
                <a:hlinkClick r:id="rId3" action="ppaction://hlinkfile"/>
              </a:rPr>
              <a:t>Il meccanicismo</a:t>
            </a:r>
            <a:endParaRPr lang="it-IT" smtClean="0">
              <a:cs typeface="Times New Roman" pitchFamily="18" charset="0"/>
            </a:endParaRPr>
          </a:p>
          <a:p>
            <a:pPr marL="609600" indent="-609600">
              <a:lnSpc>
                <a:spcPct val="90000"/>
              </a:lnSpc>
              <a:buFontTx/>
              <a:buNone/>
            </a:pPr>
            <a:r>
              <a:rPr lang="it-IT" smtClean="0">
                <a:latin typeface="Times New Roman" pitchFamily="18" charset="0"/>
                <a:cs typeface="Times New Roman" pitchFamily="18" charset="0"/>
              </a:rPr>
              <a:t>		         </a:t>
            </a:r>
            <a:r>
              <a:rPr lang="it-IT" smtClean="0">
                <a:cs typeface="Times New Roman" pitchFamily="18" charset="0"/>
              </a:rPr>
              <a:t>Atomista: </a:t>
            </a:r>
            <a:r>
              <a:rPr lang="it-IT" smtClean="0">
                <a:cs typeface="Times New Roman" pitchFamily="18" charset="0"/>
                <a:hlinkClick r:id="rId4" action="ppaction://hlinkfile"/>
              </a:rPr>
              <a:t>Gassendi</a:t>
            </a:r>
            <a:r>
              <a:rPr lang="it-IT" smtClean="0">
                <a:cs typeface="Times New Roman" pitchFamily="18" charset="0"/>
              </a:rPr>
              <a:t> (1592-1655)</a:t>
            </a:r>
          </a:p>
          <a:p>
            <a:pPr marL="609600" indent="-609600">
              <a:lnSpc>
                <a:spcPct val="90000"/>
              </a:lnSpc>
              <a:buFontTx/>
              <a:buNone/>
            </a:pPr>
            <a:r>
              <a:rPr lang="it-IT" smtClean="0">
                <a:latin typeface="Times New Roman" pitchFamily="18" charset="0"/>
                <a:cs typeface="Times New Roman" pitchFamily="18" charset="0"/>
              </a:rPr>
              <a:t>  			</a:t>
            </a:r>
            <a:r>
              <a:rPr lang="it-IT" smtClean="0">
                <a:cs typeface="Times New Roman" pitchFamily="18" charset="0"/>
              </a:rPr>
              <a:t>Corpuscolarista: </a:t>
            </a:r>
            <a:r>
              <a:rPr lang="it-IT" smtClean="0">
                <a:cs typeface="Times New Roman" pitchFamily="18" charset="0"/>
                <a:hlinkClick r:id="rId4" action="ppaction://hlinkfile"/>
              </a:rPr>
              <a:t>Cartesio</a:t>
            </a:r>
            <a:r>
              <a:rPr lang="it-IT" smtClean="0">
                <a:cs typeface="Times New Roman" pitchFamily="18" charset="0"/>
              </a:rPr>
              <a:t> (1596-1650)</a:t>
            </a:r>
          </a:p>
          <a:p>
            <a:pPr marL="609600" indent="-609600">
              <a:lnSpc>
                <a:spcPct val="90000"/>
              </a:lnSpc>
              <a:buFontTx/>
              <a:buNone/>
            </a:pPr>
            <a:r>
              <a:rPr lang="it-IT" smtClean="0">
                <a:cs typeface="Times New Roman" pitchFamily="18" charset="0"/>
              </a:rPr>
              <a:t>				(1644 Principi della filosofia)</a:t>
            </a:r>
          </a:p>
          <a:p>
            <a:pPr marL="990600" lvl="1" indent="-533400">
              <a:lnSpc>
                <a:spcPct val="90000"/>
              </a:lnSpc>
              <a:buFontTx/>
              <a:buNone/>
            </a:pPr>
            <a:r>
              <a:rPr lang="it-IT" smtClean="0">
                <a:latin typeface="Times New Roman" pitchFamily="18" charset="0"/>
                <a:cs typeface="Times New Roman" pitchFamily="18" charset="0"/>
              </a:rPr>
              <a:t>                       </a:t>
            </a:r>
            <a:r>
              <a:rPr lang="it-IT" smtClean="0">
                <a:cs typeface="Times New Roman" pitchFamily="18" charset="0"/>
              </a:rPr>
              <a:t>La conservazione della quantità di moto</a:t>
            </a:r>
          </a:p>
          <a:p>
            <a:pPr marL="609600" indent="-609600">
              <a:lnSpc>
                <a:spcPct val="90000"/>
              </a:lnSpc>
            </a:pPr>
            <a:r>
              <a:rPr lang="it-IT" smtClean="0">
                <a:cs typeface="Times New Roman" pitchFamily="18" charset="0"/>
              </a:rPr>
              <a:t>5.</a:t>
            </a:r>
            <a:r>
              <a:rPr lang="it-IT" smtClean="0">
                <a:latin typeface="Times New Roman" pitchFamily="18" charset="0"/>
                <a:cs typeface="Times New Roman" pitchFamily="18" charset="0"/>
              </a:rPr>
              <a:t>   </a:t>
            </a:r>
            <a:r>
              <a:rPr lang="it-IT" smtClean="0">
                <a:solidFill>
                  <a:schemeClr val="tx1"/>
                </a:solidFill>
                <a:cs typeface="Times New Roman" pitchFamily="18" charset="0"/>
                <a:hlinkClick r:id="rId5" action="ppaction://hlinkfile"/>
              </a:rPr>
              <a:t>La rifrazione</a:t>
            </a:r>
            <a:r>
              <a:rPr lang="it-IT" smtClean="0">
                <a:cs typeface="Times New Roman" pitchFamily="18" charset="0"/>
                <a:hlinkClick r:id="rId5" action="ppaction://hlinkfile"/>
              </a:rPr>
              <a:t> </a:t>
            </a:r>
            <a:r>
              <a:rPr lang="it-IT" smtClean="0">
                <a:cs typeface="Times New Roman" pitchFamily="18" charset="0"/>
              </a:rPr>
              <a:t>tra matematizzazione, causalità e teleologia: Cartesio e Fermat</a:t>
            </a:r>
          </a:p>
          <a:p>
            <a:pPr marL="609600" indent="-609600">
              <a:lnSpc>
                <a:spcPct val="90000"/>
              </a:lnSpc>
              <a:buFontTx/>
              <a:buNone/>
            </a:pPr>
            <a:r>
              <a:rPr lang="it-IT" smtClean="0">
                <a:cs typeface="Times New Roman" pitchFamily="18" charset="0"/>
              </a:rPr>
              <a:t>      6. La pressione atmosferica e le pompe a vuoto</a:t>
            </a:r>
            <a:r>
              <a:rPr lang="it-IT"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0" y="0"/>
            <a:ext cx="9144000" cy="1524000"/>
          </a:xfrm>
        </p:spPr>
        <p:txBody>
          <a:bodyPr/>
          <a:lstStyle/>
          <a:p>
            <a:r>
              <a:rPr lang="it-IT" smtClean="0"/>
              <a:t>Reinterpretazione della variazione della quantità di moto</a:t>
            </a:r>
          </a:p>
        </p:txBody>
      </p:sp>
      <p:sp>
        <p:nvSpPr>
          <p:cNvPr id="5124" name="Rectangle 3"/>
          <p:cNvSpPr>
            <a:spLocks noChangeArrowheads="1"/>
          </p:cNvSpPr>
          <p:nvPr/>
        </p:nvSpPr>
        <p:spPr bwMode="auto">
          <a:xfrm>
            <a:off x="3843338" y="3200400"/>
            <a:ext cx="9144000" cy="0"/>
          </a:xfrm>
          <a:prstGeom prst="rect">
            <a:avLst/>
          </a:prstGeom>
          <a:noFill/>
          <a:ln w="9525">
            <a:noFill/>
            <a:miter lim="800000"/>
            <a:headEnd/>
            <a:tailEnd/>
          </a:ln>
        </p:spPr>
        <p:txBody>
          <a:bodyPr>
            <a:spAutoFit/>
          </a:bodyPr>
          <a:lstStyle/>
          <a:p>
            <a:endParaRPr lang="it-IT"/>
          </a:p>
        </p:txBody>
      </p:sp>
      <p:graphicFrame>
        <p:nvGraphicFramePr>
          <p:cNvPr id="5122" name="Object 4"/>
          <p:cNvGraphicFramePr>
            <a:graphicFrameLocks noChangeAspect="1"/>
          </p:cNvGraphicFramePr>
          <p:nvPr/>
        </p:nvGraphicFramePr>
        <p:xfrm>
          <a:off x="914400" y="1981200"/>
          <a:ext cx="7239000" cy="2271713"/>
        </p:xfrm>
        <a:graphic>
          <a:graphicData uri="http://schemas.openxmlformats.org/presentationml/2006/ole">
            <p:oleObj spid="_x0000_s5122" name="Immagine" r:id="rId4" imgW="1095375" imgH="342900" progId="Word.Picture.8">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it-IT" smtClean="0">
                <a:cs typeface="Times New Roman" pitchFamily="18" charset="0"/>
              </a:rPr>
              <a:t>Sviluppi (1650-1690)</a:t>
            </a:r>
          </a:p>
        </p:txBody>
      </p:sp>
      <p:sp>
        <p:nvSpPr>
          <p:cNvPr id="41987" name="Rectangle 3"/>
          <p:cNvSpPr>
            <a:spLocks noGrp="1" noChangeArrowheads="1"/>
          </p:cNvSpPr>
          <p:nvPr>
            <p:ph type="body" idx="1"/>
          </p:nvPr>
        </p:nvSpPr>
        <p:spPr/>
        <p:txBody>
          <a:bodyPr/>
          <a:lstStyle/>
          <a:p>
            <a:r>
              <a:rPr lang="it-IT" sz="2800" smtClean="0">
                <a:cs typeface="Times New Roman" pitchFamily="18" charset="0"/>
              </a:rPr>
              <a:t>1.</a:t>
            </a:r>
            <a:r>
              <a:rPr lang="it-IT" sz="2800" smtClean="0">
                <a:latin typeface="Times New Roman" pitchFamily="18" charset="0"/>
                <a:cs typeface="Times New Roman" pitchFamily="18" charset="0"/>
              </a:rPr>
              <a:t>   </a:t>
            </a:r>
            <a:r>
              <a:rPr lang="it-IT" sz="2800" smtClean="0">
                <a:cs typeface="Times New Roman" pitchFamily="18" charset="0"/>
              </a:rPr>
              <a:t>Filosofie della natura postmeccaniciste</a:t>
            </a:r>
          </a:p>
          <a:p>
            <a:r>
              <a:rPr lang="it-IT" sz="2800" smtClean="0">
                <a:cs typeface="Times New Roman" pitchFamily="18" charset="0"/>
              </a:rPr>
              <a:t>a.</a:t>
            </a:r>
            <a:r>
              <a:rPr lang="it-IT" sz="2800" smtClean="0">
                <a:latin typeface="Times New Roman" pitchFamily="18" charset="0"/>
                <a:cs typeface="Times New Roman" pitchFamily="18" charset="0"/>
              </a:rPr>
              <a:t>   </a:t>
            </a:r>
            <a:r>
              <a:rPr lang="it-IT" sz="2800" smtClean="0">
                <a:cs typeface="Times New Roman" pitchFamily="18" charset="0"/>
              </a:rPr>
              <a:t>Newton (1642-1727)	</a:t>
            </a:r>
            <a:r>
              <a:rPr lang="it-IT" sz="2800" smtClean="0">
                <a:solidFill>
                  <a:schemeClr val="tx1"/>
                </a:solidFill>
                <a:latin typeface="Times New Roman" pitchFamily="18" charset="0"/>
                <a:cs typeface="Times New Roman" pitchFamily="18" charset="0"/>
              </a:rPr>
              <a:t> </a:t>
            </a:r>
            <a:r>
              <a:rPr lang="it-IT" sz="2800" smtClean="0">
                <a:solidFill>
                  <a:schemeClr val="tx1"/>
                </a:solidFill>
                <a:cs typeface="Times New Roman" pitchFamily="18" charset="0"/>
              </a:rPr>
              <a:t>Principia (1687)</a:t>
            </a:r>
          </a:p>
          <a:p>
            <a:pPr>
              <a:buFontTx/>
              <a:buNone/>
            </a:pPr>
            <a:r>
              <a:rPr lang="it-IT" sz="2800" smtClean="0">
                <a:latin typeface="Times New Roman" pitchFamily="18" charset="0"/>
                <a:cs typeface="Times New Roman" pitchFamily="18" charset="0"/>
              </a:rPr>
              <a:t>                                                    </a:t>
            </a:r>
            <a:r>
              <a:rPr lang="it-IT" sz="2800" smtClean="0">
                <a:cs typeface="Times New Roman" pitchFamily="18" charset="0"/>
              </a:rPr>
              <a:t>Opticks (1704)</a:t>
            </a:r>
          </a:p>
          <a:p>
            <a:r>
              <a:rPr lang="it-IT" sz="2800" smtClean="0">
                <a:latin typeface="Times New Roman" pitchFamily="18" charset="0"/>
                <a:cs typeface="Times New Roman" pitchFamily="18" charset="0"/>
              </a:rPr>
              <a:t>                                        </a:t>
            </a:r>
            <a:r>
              <a:rPr lang="it-IT" sz="2800" smtClean="0">
                <a:cs typeface="Times New Roman" pitchFamily="18" charset="0"/>
              </a:rPr>
              <a:t>“Teologo” e “alchimista”</a:t>
            </a:r>
          </a:p>
          <a:p>
            <a:r>
              <a:rPr lang="it-IT" sz="2800" smtClean="0">
                <a:cs typeface="Times New Roman" pitchFamily="18" charset="0"/>
              </a:rPr>
              <a:t>b.</a:t>
            </a:r>
            <a:r>
              <a:rPr lang="it-IT" sz="2800" smtClean="0">
                <a:latin typeface="Times New Roman" pitchFamily="18" charset="0"/>
                <a:cs typeface="Times New Roman" pitchFamily="18" charset="0"/>
              </a:rPr>
              <a:t>  </a:t>
            </a:r>
            <a:r>
              <a:rPr lang="it-IT" sz="2800" smtClean="0">
                <a:cs typeface="Times New Roman" pitchFamily="18" charset="0"/>
              </a:rPr>
              <a:t>Leibniz (1646-1716)</a:t>
            </a:r>
          </a:p>
          <a:p>
            <a:pPr>
              <a:buFontTx/>
              <a:buNone/>
            </a:pPr>
            <a:r>
              <a:rPr lang="it-IT" sz="2800" smtClean="0">
                <a:latin typeface="Times New Roman" pitchFamily="18" charset="0"/>
                <a:cs typeface="Times New Roman" pitchFamily="18" charset="0"/>
              </a:rPr>
              <a:t>                                             </a:t>
            </a:r>
            <a:r>
              <a:rPr lang="it-IT" sz="2800" smtClean="0">
                <a:cs typeface="Times New Roman" pitchFamily="18" charset="0"/>
              </a:rPr>
              <a:t>i.</a:t>
            </a:r>
            <a:r>
              <a:rPr lang="it-IT" sz="2800" smtClean="0">
                <a:latin typeface="Times New Roman" pitchFamily="18" charset="0"/>
                <a:cs typeface="Times New Roman" pitchFamily="18" charset="0"/>
              </a:rPr>
              <a:t>   </a:t>
            </a:r>
            <a:r>
              <a:rPr lang="it-IT" sz="2800" smtClean="0">
                <a:solidFill>
                  <a:schemeClr val="tx1"/>
                </a:solidFill>
                <a:cs typeface="Times New Roman" pitchFamily="18" charset="0"/>
              </a:rPr>
              <a:t>La conservazione della forza viva (1686: Brevis demonstratio )</a:t>
            </a:r>
          </a:p>
          <a:p>
            <a:pPr>
              <a:buFontTx/>
              <a:buNone/>
            </a:pPr>
            <a:r>
              <a:rPr lang="it-IT" sz="2800" smtClean="0">
                <a:latin typeface="Times New Roman" pitchFamily="18" charset="0"/>
                <a:cs typeface="Times New Roman" pitchFamily="18" charset="0"/>
              </a:rPr>
              <a:t>                                             </a:t>
            </a:r>
            <a:r>
              <a:rPr lang="it-IT" sz="2800" smtClean="0">
                <a:cs typeface="Times New Roman" pitchFamily="18" charset="0"/>
              </a:rPr>
              <a:t>ii.</a:t>
            </a:r>
            <a:r>
              <a:rPr lang="it-IT" sz="2800" smtClean="0">
                <a:latin typeface="Times New Roman" pitchFamily="18" charset="0"/>
                <a:cs typeface="Times New Roman" pitchFamily="18" charset="0"/>
              </a:rPr>
              <a:t>   </a:t>
            </a:r>
            <a:r>
              <a:rPr lang="it-IT" sz="2800" smtClean="0">
                <a:cs typeface="Times New Roman" pitchFamily="18" charset="0"/>
              </a:rPr>
              <a:t>Il lavoro come unità di misura: intensione ed estensione</a:t>
            </a:r>
          </a:p>
          <a:p>
            <a:r>
              <a:rPr lang="it-IT" sz="2800" smtClean="0">
                <a:cs typeface="Times New Roman" pitchFamily="18" charset="0"/>
              </a:rPr>
              <a:t>c.</a:t>
            </a:r>
            <a:r>
              <a:rPr lang="it-IT" sz="2800" smtClean="0">
                <a:latin typeface="Times New Roman" pitchFamily="18" charset="0"/>
                <a:cs typeface="Times New Roman" pitchFamily="18" charset="0"/>
              </a:rPr>
              <a:t>   </a:t>
            </a:r>
            <a:r>
              <a:rPr lang="it-IT" sz="2800" smtClean="0">
                <a:cs typeface="Times New Roman" pitchFamily="18" charset="0"/>
              </a:rPr>
              <a:t>Boscovitch (1711-1787): tra Newton e Leibniz</a:t>
            </a:r>
            <a:endParaRPr lang="it-IT" sz="280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it-IT" smtClean="0"/>
              <a:t>Risultati</a:t>
            </a:r>
          </a:p>
        </p:txBody>
      </p:sp>
      <p:sp>
        <p:nvSpPr>
          <p:cNvPr id="43011" name="Rectangle 3"/>
          <p:cNvSpPr>
            <a:spLocks noGrp="1" noChangeArrowheads="1"/>
          </p:cNvSpPr>
          <p:nvPr>
            <p:ph type="body" idx="1"/>
          </p:nvPr>
        </p:nvSpPr>
        <p:spPr/>
        <p:txBody>
          <a:bodyPr/>
          <a:lstStyle/>
          <a:p>
            <a:r>
              <a:rPr lang="it-IT" smtClean="0">
                <a:hlinkClick r:id="rId3" action="ppaction://hlinksldjump"/>
              </a:rPr>
              <a:t>Tre tradizioni di successo</a:t>
            </a:r>
            <a:endParaRPr lang="it-IT" smtClean="0"/>
          </a:p>
          <a:p>
            <a:r>
              <a:rPr lang="it-IT" smtClean="0">
                <a:hlinkClick r:id="rId4" action="ppaction://hlinksldjump"/>
              </a:rPr>
              <a:t>Criteri epistemologici</a:t>
            </a:r>
            <a:endParaRPr lang="it-IT"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026" descr="Descartes"/>
          <p:cNvPicPr>
            <a:picLocks noChangeAspect="1" noChangeArrowheads="1"/>
          </p:cNvPicPr>
          <p:nvPr/>
        </p:nvPicPr>
        <p:blipFill>
          <a:blip r:embed="rId3" cstate="print"/>
          <a:srcRect/>
          <a:stretch>
            <a:fillRect/>
          </a:stretch>
        </p:blipFill>
        <p:spPr bwMode="auto">
          <a:xfrm>
            <a:off x="381000" y="1143000"/>
            <a:ext cx="2411413" cy="2895600"/>
          </a:xfrm>
          <a:prstGeom prst="rect">
            <a:avLst/>
          </a:prstGeom>
          <a:noFill/>
          <a:ln w="9525">
            <a:noFill/>
            <a:miter lim="800000"/>
            <a:headEnd/>
            <a:tailEnd/>
          </a:ln>
        </p:spPr>
      </p:pic>
      <p:pic>
        <p:nvPicPr>
          <p:cNvPr id="64515" name="Picture 1027" descr="Newton"/>
          <p:cNvPicPr>
            <a:picLocks noChangeAspect="1" noChangeArrowheads="1"/>
          </p:cNvPicPr>
          <p:nvPr/>
        </p:nvPicPr>
        <p:blipFill>
          <a:blip r:embed="rId4" cstate="print"/>
          <a:srcRect/>
          <a:stretch>
            <a:fillRect/>
          </a:stretch>
        </p:blipFill>
        <p:spPr bwMode="auto">
          <a:xfrm>
            <a:off x="3276600" y="1143000"/>
            <a:ext cx="2406650" cy="2927350"/>
          </a:xfrm>
          <a:prstGeom prst="rect">
            <a:avLst/>
          </a:prstGeom>
          <a:noFill/>
          <a:ln w="9525">
            <a:noFill/>
            <a:miter lim="800000"/>
            <a:headEnd/>
            <a:tailEnd/>
          </a:ln>
        </p:spPr>
      </p:pic>
      <p:pic>
        <p:nvPicPr>
          <p:cNvPr id="64516" name="Picture 1028" descr="Leibnitz"/>
          <p:cNvPicPr>
            <a:picLocks noChangeAspect="1" noChangeArrowheads="1"/>
          </p:cNvPicPr>
          <p:nvPr/>
        </p:nvPicPr>
        <p:blipFill>
          <a:blip r:embed="rId5" cstate="print"/>
          <a:srcRect/>
          <a:stretch>
            <a:fillRect/>
          </a:stretch>
        </p:blipFill>
        <p:spPr bwMode="auto">
          <a:xfrm>
            <a:off x="6096000" y="1143000"/>
            <a:ext cx="2628900" cy="2895600"/>
          </a:xfrm>
          <a:prstGeom prst="rect">
            <a:avLst/>
          </a:prstGeom>
          <a:noFill/>
          <a:ln w="9525">
            <a:noFill/>
            <a:miter lim="800000"/>
            <a:headEnd/>
            <a:tailEnd/>
          </a:ln>
        </p:spPr>
      </p:pic>
      <p:pic>
        <p:nvPicPr>
          <p:cNvPr id="64517" name="Picture 1029" descr="Principia"/>
          <p:cNvPicPr>
            <a:picLocks noChangeAspect="1" noChangeArrowheads="1"/>
          </p:cNvPicPr>
          <p:nvPr/>
        </p:nvPicPr>
        <p:blipFill>
          <a:blip r:embed="rId6" cstate="print"/>
          <a:srcRect/>
          <a:stretch>
            <a:fillRect/>
          </a:stretch>
        </p:blipFill>
        <p:spPr bwMode="auto">
          <a:xfrm>
            <a:off x="2895600" y="4724400"/>
            <a:ext cx="1227138" cy="1905000"/>
          </a:xfrm>
          <a:prstGeom prst="rect">
            <a:avLst/>
          </a:prstGeom>
          <a:noFill/>
          <a:ln w="9525">
            <a:noFill/>
            <a:miter lim="800000"/>
            <a:headEnd/>
            <a:tailEnd/>
          </a:ln>
        </p:spPr>
      </p:pic>
      <p:pic>
        <p:nvPicPr>
          <p:cNvPr id="64518" name="Picture 1030" descr="Opticks"/>
          <p:cNvPicPr>
            <a:picLocks noChangeAspect="1" noChangeArrowheads="1"/>
          </p:cNvPicPr>
          <p:nvPr/>
        </p:nvPicPr>
        <p:blipFill>
          <a:blip r:embed="rId7" cstate="print"/>
          <a:srcRect/>
          <a:stretch>
            <a:fillRect/>
          </a:stretch>
        </p:blipFill>
        <p:spPr bwMode="auto">
          <a:xfrm>
            <a:off x="4876800" y="4648200"/>
            <a:ext cx="1187450" cy="1981200"/>
          </a:xfrm>
          <a:prstGeom prst="rect">
            <a:avLst/>
          </a:prstGeom>
          <a:noFill/>
          <a:ln w="9525">
            <a:noFill/>
            <a:miter lim="800000"/>
            <a:headEnd/>
            <a:tailEnd/>
          </a:ln>
        </p:spPr>
      </p:pic>
      <p:sp>
        <p:nvSpPr>
          <p:cNvPr id="64519" name="Text Box 1031"/>
          <p:cNvSpPr txBox="1">
            <a:spLocks noChangeArrowheads="1"/>
          </p:cNvSpPr>
          <p:nvPr/>
        </p:nvSpPr>
        <p:spPr bwMode="auto">
          <a:xfrm>
            <a:off x="990600" y="4038600"/>
            <a:ext cx="1295400" cy="366713"/>
          </a:xfrm>
          <a:prstGeom prst="rect">
            <a:avLst/>
          </a:prstGeom>
          <a:noFill/>
          <a:ln w="9525">
            <a:noFill/>
            <a:miter lim="800000"/>
            <a:headEnd/>
            <a:tailEnd/>
          </a:ln>
        </p:spPr>
        <p:txBody>
          <a:bodyPr anchor="ctr">
            <a:spAutoFit/>
          </a:bodyPr>
          <a:lstStyle/>
          <a:p>
            <a:pPr algn="ctr"/>
            <a:r>
              <a:rPr lang="it-IT" sz="1800" i="0">
                <a:solidFill>
                  <a:schemeClr val="bg1"/>
                </a:solidFill>
                <a:latin typeface="Times New Roman" pitchFamily="18" charset="0"/>
              </a:rPr>
              <a:t>Descartes</a:t>
            </a:r>
            <a:endParaRPr lang="it-IT" sz="2400" b="0" i="0">
              <a:solidFill>
                <a:schemeClr val="tx1"/>
              </a:solidFill>
              <a:latin typeface="Times New Roman" pitchFamily="18" charset="0"/>
            </a:endParaRPr>
          </a:p>
        </p:txBody>
      </p:sp>
      <p:sp>
        <p:nvSpPr>
          <p:cNvPr id="64520" name="Text Box 1032"/>
          <p:cNvSpPr txBox="1">
            <a:spLocks noChangeArrowheads="1"/>
          </p:cNvSpPr>
          <p:nvPr/>
        </p:nvSpPr>
        <p:spPr bwMode="auto">
          <a:xfrm>
            <a:off x="4114800" y="4114800"/>
            <a:ext cx="933450" cy="366713"/>
          </a:xfrm>
          <a:prstGeom prst="rect">
            <a:avLst/>
          </a:prstGeom>
          <a:noFill/>
          <a:ln w="9525">
            <a:noFill/>
            <a:miter lim="800000"/>
            <a:headEnd/>
            <a:tailEnd/>
          </a:ln>
        </p:spPr>
        <p:txBody>
          <a:bodyPr wrap="none" anchor="ctr">
            <a:spAutoFit/>
          </a:bodyPr>
          <a:lstStyle/>
          <a:p>
            <a:pPr algn="ctr"/>
            <a:r>
              <a:rPr lang="it-IT" sz="1800" i="0">
                <a:solidFill>
                  <a:schemeClr val="bg1"/>
                </a:solidFill>
                <a:latin typeface="Times New Roman" pitchFamily="18" charset="0"/>
              </a:rPr>
              <a:t>Newton</a:t>
            </a:r>
            <a:endParaRPr lang="it-IT" sz="1800" i="0">
              <a:solidFill>
                <a:schemeClr val="tx1"/>
              </a:solidFill>
              <a:latin typeface="Times New Roman" pitchFamily="18" charset="0"/>
            </a:endParaRPr>
          </a:p>
        </p:txBody>
      </p:sp>
      <p:sp>
        <p:nvSpPr>
          <p:cNvPr id="64521" name="Text Box 1033"/>
          <p:cNvSpPr txBox="1">
            <a:spLocks noChangeArrowheads="1"/>
          </p:cNvSpPr>
          <p:nvPr/>
        </p:nvSpPr>
        <p:spPr bwMode="auto">
          <a:xfrm>
            <a:off x="6934200" y="4038600"/>
            <a:ext cx="996950" cy="366713"/>
          </a:xfrm>
          <a:prstGeom prst="rect">
            <a:avLst/>
          </a:prstGeom>
          <a:noFill/>
          <a:ln w="9525">
            <a:noFill/>
            <a:miter lim="800000"/>
            <a:headEnd/>
            <a:tailEnd/>
          </a:ln>
        </p:spPr>
        <p:txBody>
          <a:bodyPr wrap="none" anchor="ctr">
            <a:spAutoFit/>
          </a:bodyPr>
          <a:lstStyle/>
          <a:p>
            <a:pPr algn="ctr"/>
            <a:r>
              <a:rPr lang="it-IT" sz="1800" i="0">
                <a:solidFill>
                  <a:schemeClr val="bg1"/>
                </a:solidFill>
                <a:latin typeface="Times New Roman" pitchFamily="18" charset="0"/>
              </a:rPr>
              <a:t>Leibnitz</a:t>
            </a:r>
            <a:endParaRPr lang="it-IT" sz="1800" b="0" i="0">
              <a:solidFill>
                <a:schemeClr val="bg1"/>
              </a:solidFill>
              <a:latin typeface="Times New Roman" pitchFamily="18" charset="0"/>
            </a:endParaRPr>
          </a:p>
        </p:txBody>
      </p:sp>
      <p:sp>
        <p:nvSpPr>
          <p:cNvPr id="64522" name="Line 1034"/>
          <p:cNvSpPr>
            <a:spLocks noChangeShapeType="1"/>
          </p:cNvSpPr>
          <p:nvPr/>
        </p:nvSpPr>
        <p:spPr bwMode="auto">
          <a:xfrm>
            <a:off x="5105400" y="4191000"/>
            <a:ext cx="304800" cy="304800"/>
          </a:xfrm>
          <a:prstGeom prst="line">
            <a:avLst/>
          </a:prstGeom>
          <a:noFill/>
          <a:ln w="9525">
            <a:solidFill>
              <a:schemeClr val="bg1"/>
            </a:solidFill>
            <a:round/>
            <a:headEnd/>
            <a:tailEnd type="triangle" w="med" len="med"/>
          </a:ln>
        </p:spPr>
        <p:txBody>
          <a:bodyPr wrap="none" anchor="ctr"/>
          <a:lstStyle/>
          <a:p>
            <a:endParaRPr lang="it-IT"/>
          </a:p>
        </p:txBody>
      </p:sp>
      <p:sp>
        <p:nvSpPr>
          <p:cNvPr id="64523" name="Line 1035"/>
          <p:cNvSpPr>
            <a:spLocks noChangeShapeType="1"/>
          </p:cNvSpPr>
          <p:nvPr/>
        </p:nvSpPr>
        <p:spPr bwMode="auto">
          <a:xfrm flipH="1">
            <a:off x="3657600" y="4191000"/>
            <a:ext cx="304800" cy="304800"/>
          </a:xfrm>
          <a:prstGeom prst="line">
            <a:avLst/>
          </a:prstGeom>
          <a:noFill/>
          <a:ln w="9525">
            <a:solidFill>
              <a:schemeClr val="bg1"/>
            </a:solidFill>
            <a:round/>
            <a:headEnd/>
            <a:tailEnd type="triangle" w="med" len="med"/>
          </a:ln>
        </p:spPr>
        <p:txBody>
          <a:bodyPr wrap="none" anchor="ctr"/>
          <a:lstStyle/>
          <a:p>
            <a:endParaRPr lang="it-IT"/>
          </a:p>
        </p:txBody>
      </p:sp>
      <p:sp>
        <p:nvSpPr>
          <p:cNvPr id="64524" name="Rectangle 1036"/>
          <p:cNvSpPr>
            <a:spLocks noChangeArrowheads="1"/>
          </p:cNvSpPr>
          <p:nvPr/>
        </p:nvSpPr>
        <p:spPr bwMode="auto">
          <a:xfrm>
            <a:off x="0" y="0"/>
            <a:ext cx="9144000" cy="762000"/>
          </a:xfrm>
          <a:prstGeom prst="rect">
            <a:avLst/>
          </a:prstGeom>
          <a:noFill/>
          <a:ln w="9525">
            <a:noFill/>
            <a:miter lim="800000"/>
            <a:headEnd/>
            <a:tailEnd/>
          </a:ln>
        </p:spPr>
        <p:txBody>
          <a:bodyPr anchor="ctr">
            <a:spAutoFit/>
          </a:bodyPr>
          <a:lstStyle/>
          <a:p>
            <a:pPr algn="ctr"/>
            <a:r>
              <a:rPr lang="fr-FR" sz="4400" i="0">
                <a:solidFill>
                  <a:srgbClr val="FFFF00"/>
                </a:solidFill>
              </a:rPr>
              <a:t>Tre tradizioni di successo</a:t>
            </a:r>
            <a:endParaRPr lang="it-IT" sz="2400" b="0" i="0">
              <a:solidFill>
                <a:schemeClr val="tx1"/>
              </a:solidFill>
              <a:latin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026" descr="Descartes"/>
          <p:cNvPicPr>
            <a:picLocks noChangeAspect="1" noChangeArrowheads="1"/>
          </p:cNvPicPr>
          <p:nvPr/>
        </p:nvPicPr>
        <p:blipFill>
          <a:blip r:embed="rId3" cstate="print"/>
          <a:srcRect/>
          <a:stretch>
            <a:fillRect/>
          </a:stretch>
        </p:blipFill>
        <p:spPr bwMode="auto">
          <a:xfrm>
            <a:off x="838200" y="0"/>
            <a:ext cx="1331913" cy="1600200"/>
          </a:xfrm>
          <a:prstGeom prst="rect">
            <a:avLst/>
          </a:prstGeom>
          <a:noFill/>
          <a:ln w="9525">
            <a:noFill/>
            <a:miter lim="800000"/>
            <a:headEnd/>
            <a:tailEnd/>
          </a:ln>
        </p:spPr>
      </p:pic>
      <p:pic>
        <p:nvPicPr>
          <p:cNvPr id="65539" name="Picture 1027" descr="Newton"/>
          <p:cNvPicPr>
            <a:picLocks noChangeAspect="1" noChangeArrowheads="1"/>
          </p:cNvPicPr>
          <p:nvPr/>
        </p:nvPicPr>
        <p:blipFill>
          <a:blip r:embed="rId4" cstate="print"/>
          <a:srcRect/>
          <a:stretch>
            <a:fillRect/>
          </a:stretch>
        </p:blipFill>
        <p:spPr bwMode="auto">
          <a:xfrm>
            <a:off x="3962400" y="0"/>
            <a:ext cx="1316038" cy="1600200"/>
          </a:xfrm>
          <a:prstGeom prst="rect">
            <a:avLst/>
          </a:prstGeom>
          <a:noFill/>
          <a:ln w="9525">
            <a:noFill/>
            <a:miter lim="800000"/>
            <a:headEnd/>
            <a:tailEnd/>
          </a:ln>
        </p:spPr>
      </p:pic>
      <p:pic>
        <p:nvPicPr>
          <p:cNvPr id="65540" name="Picture 1028" descr="Leibnitz"/>
          <p:cNvPicPr>
            <a:picLocks noChangeAspect="1" noChangeArrowheads="1"/>
          </p:cNvPicPr>
          <p:nvPr/>
        </p:nvPicPr>
        <p:blipFill>
          <a:blip r:embed="rId5" cstate="print"/>
          <a:srcRect/>
          <a:stretch>
            <a:fillRect/>
          </a:stretch>
        </p:blipFill>
        <p:spPr bwMode="auto">
          <a:xfrm>
            <a:off x="7086600" y="0"/>
            <a:ext cx="1411288" cy="1555750"/>
          </a:xfrm>
          <a:prstGeom prst="rect">
            <a:avLst/>
          </a:prstGeom>
          <a:noFill/>
          <a:ln w="9525">
            <a:noFill/>
            <a:miter lim="800000"/>
            <a:headEnd/>
            <a:tailEnd/>
          </a:ln>
        </p:spPr>
      </p:pic>
      <p:sp>
        <p:nvSpPr>
          <p:cNvPr id="65541" name="Text Box 1029"/>
          <p:cNvSpPr txBox="1">
            <a:spLocks noChangeArrowheads="1"/>
          </p:cNvSpPr>
          <p:nvPr/>
        </p:nvSpPr>
        <p:spPr bwMode="auto">
          <a:xfrm>
            <a:off x="228600" y="1676400"/>
            <a:ext cx="2971800" cy="5751513"/>
          </a:xfrm>
          <a:prstGeom prst="rect">
            <a:avLst/>
          </a:prstGeom>
          <a:noFill/>
          <a:ln w="9525">
            <a:noFill/>
            <a:miter lim="800000"/>
            <a:headEnd/>
            <a:tailEnd/>
          </a:ln>
        </p:spPr>
        <p:txBody>
          <a:bodyPr anchor="ctr">
            <a:spAutoFit/>
          </a:bodyPr>
          <a:lstStyle/>
          <a:p>
            <a:r>
              <a:rPr lang="fr-FR" sz="2400" i="0">
                <a:solidFill>
                  <a:schemeClr val="bg1"/>
                </a:solidFill>
              </a:rPr>
              <a:t>inesistenza del       vuoto </a:t>
            </a:r>
          </a:p>
          <a:p>
            <a:endParaRPr lang="fr-FR" sz="1200" i="0">
              <a:solidFill>
                <a:schemeClr val="bg1"/>
              </a:solidFill>
            </a:endParaRPr>
          </a:p>
          <a:p>
            <a:endParaRPr lang="fr-FR" sz="2400" i="0">
              <a:solidFill>
                <a:schemeClr val="bg1"/>
              </a:solidFill>
            </a:endParaRPr>
          </a:p>
          <a:p>
            <a:endParaRPr lang="fr-FR" sz="2400" i="0">
              <a:solidFill>
                <a:schemeClr val="bg1"/>
              </a:solidFill>
            </a:endParaRPr>
          </a:p>
          <a:p>
            <a:endParaRPr lang="fr-FR" sz="2400" i="0">
              <a:solidFill>
                <a:schemeClr val="bg1"/>
              </a:solidFill>
            </a:endParaRPr>
          </a:p>
          <a:p>
            <a:endParaRPr lang="fr-FR" sz="2400" i="0">
              <a:solidFill>
                <a:schemeClr val="bg1"/>
              </a:solidFill>
            </a:endParaRPr>
          </a:p>
          <a:p>
            <a:endParaRPr lang="fr-FR" sz="2400" i="0">
              <a:solidFill>
                <a:schemeClr val="bg1"/>
              </a:solidFill>
            </a:endParaRPr>
          </a:p>
          <a:p>
            <a:endParaRPr lang="fr-FR" sz="2400" i="0">
              <a:solidFill>
                <a:schemeClr val="bg1"/>
              </a:solidFill>
            </a:endParaRPr>
          </a:p>
          <a:p>
            <a:endParaRPr lang="fr-FR" sz="2400" i="0">
              <a:solidFill>
                <a:schemeClr val="bg1"/>
              </a:solidFill>
            </a:endParaRPr>
          </a:p>
          <a:p>
            <a:r>
              <a:rPr lang="fr-FR" sz="2400" i="0">
                <a:solidFill>
                  <a:schemeClr val="bg1"/>
                </a:solidFill>
              </a:rPr>
              <a:t>passività della materia </a:t>
            </a:r>
          </a:p>
          <a:p>
            <a:endParaRPr lang="fr-FR" sz="1200" i="0">
              <a:solidFill>
                <a:schemeClr val="bg1"/>
              </a:solidFill>
            </a:endParaRPr>
          </a:p>
          <a:p>
            <a:r>
              <a:rPr lang="fr-FR" sz="2400" i="0">
                <a:solidFill>
                  <a:schemeClr val="bg1"/>
                </a:solidFill>
              </a:rPr>
              <a:t>azione per contatto</a:t>
            </a:r>
          </a:p>
          <a:p>
            <a:pPr algn="ctr"/>
            <a:endParaRPr lang="fr-FR" sz="1200" i="0">
              <a:solidFill>
                <a:schemeClr val="bg1"/>
              </a:solidFill>
            </a:endParaRPr>
          </a:p>
          <a:p>
            <a:endParaRPr lang="it-IT" sz="2400" i="0">
              <a:solidFill>
                <a:schemeClr val="tx1"/>
              </a:solidFill>
              <a:latin typeface="Times New Roman" pitchFamily="18" charset="0"/>
            </a:endParaRPr>
          </a:p>
        </p:txBody>
      </p:sp>
      <p:sp>
        <p:nvSpPr>
          <p:cNvPr id="65542" name="Text Box 1030"/>
          <p:cNvSpPr txBox="1">
            <a:spLocks noChangeArrowheads="1"/>
          </p:cNvSpPr>
          <p:nvPr/>
        </p:nvSpPr>
        <p:spPr bwMode="auto">
          <a:xfrm>
            <a:off x="6477000" y="4757738"/>
            <a:ext cx="2667000" cy="2100262"/>
          </a:xfrm>
          <a:prstGeom prst="rect">
            <a:avLst/>
          </a:prstGeom>
          <a:noFill/>
          <a:ln w="9525">
            <a:noFill/>
            <a:miter lim="800000"/>
            <a:headEnd/>
            <a:tailEnd/>
          </a:ln>
        </p:spPr>
        <p:txBody>
          <a:bodyPr anchor="ctr">
            <a:spAutoFit/>
          </a:bodyPr>
          <a:lstStyle/>
          <a:p>
            <a:r>
              <a:rPr lang="fr-FR" sz="2400" i="0">
                <a:solidFill>
                  <a:schemeClr val="bg1"/>
                </a:solidFill>
              </a:rPr>
              <a:t>attività della materia</a:t>
            </a:r>
          </a:p>
          <a:p>
            <a:endParaRPr lang="fr-FR" sz="1200" i="0">
              <a:solidFill>
                <a:schemeClr val="bg1"/>
              </a:solidFill>
            </a:endParaRPr>
          </a:p>
          <a:p>
            <a:r>
              <a:rPr lang="fr-FR" sz="2400" i="0">
                <a:solidFill>
                  <a:schemeClr val="bg1"/>
                </a:solidFill>
              </a:rPr>
              <a:t>conservazione della “ forza viva ”</a:t>
            </a:r>
            <a:endParaRPr lang="it-IT" sz="2400" i="0">
              <a:solidFill>
                <a:schemeClr val="tx1"/>
              </a:solidFill>
            </a:endParaRPr>
          </a:p>
        </p:txBody>
      </p:sp>
      <p:sp>
        <p:nvSpPr>
          <p:cNvPr id="65543" name="Text Box 1031"/>
          <p:cNvSpPr txBox="1">
            <a:spLocks noChangeArrowheads="1"/>
          </p:cNvSpPr>
          <p:nvPr/>
        </p:nvSpPr>
        <p:spPr bwMode="auto">
          <a:xfrm>
            <a:off x="3048000" y="1592263"/>
            <a:ext cx="3429000" cy="4232275"/>
          </a:xfrm>
          <a:prstGeom prst="rect">
            <a:avLst/>
          </a:prstGeom>
          <a:noFill/>
          <a:ln w="9525">
            <a:noFill/>
            <a:miter lim="800000"/>
            <a:headEnd/>
            <a:tailEnd/>
          </a:ln>
        </p:spPr>
        <p:txBody>
          <a:bodyPr anchor="ctr">
            <a:spAutoFit/>
          </a:bodyPr>
          <a:lstStyle/>
          <a:p>
            <a:r>
              <a:rPr lang="it-IT" sz="2000" i="0">
                <a:solidFill>
                  <a:schemeClr val="bg1"/>
                </a:solidFill>
              </a:rPr>
              <a:t>PRINCIPIA</a:t>
            </a:r>
            <a:r>
              <a:rPr lang="it-IT" sz="2400" i="0">
                <a:solidFill>
                  <a:schemeClr val="bg1"/>
                </a:solidFill>
              </a:rPr>
              <a:t>:</a:t>
            </a:r>
            <a:endParaRPr lang="it-IT" sz="2400" b="0" i="0">
              <a:solidFill>
                <a:schemeClr val="bg1"/>
              </a:solidFill>
            </a:endParaRPr>
          </a:p>
          <a:p>
            <a:r>
              <a:rPr lang="it-IT" sz="2400" i="0">
                <a:solidFill>
                  <a:schemeClr val="bg1"/>
                </a:solidFill>
              </a:rPr>
              <a:t>esistenza del vuoto e delle forze a distanza</a:t>
            </a:r>
          </a:p>
          <a:p>
            <a:endParaRPr lang="it-IT" sz="2400" i="0">
              <a:solidFill>
                <a:schemeClr val="bg1"/>
              </a:solidFill>
            </a:endParaRPr>
          </a:p>
          <a:p>
            <a:endParaRPr lang="it-IT" sz="2400" i="0">
              <a:solidFill>
                <a:schemeClr val="bg1"/>
              </a:solidFill>
            </a:endParaRPr>
          </a:p>
          <a:p>
            <a:endParaRPr lang="it-IT" sz="2400" i="0">
              <a:solidFill>
                <a:schemeClr val="bg1"/>
              </a:solidFill>
            </a:endParaRPr>
          </a:p>
          <a:p>
            <a:endParaRPr lang="it-IT" sz="2400" i="0">
              <a:solidFill>
                <a:schemeClr val="bg1"/>
              </a:solidFill>
            </a:endParaRPr>
          </a:p>
          <a:p>
            <a:endParaRPr lang="it-IT" sz="3600" i="0">
              <a:solidFill>
                <a:schemeClr val="bg1"/>
              </a:solidFill>
            </a:endParaRPr>
          </a:p>
          <a:p>
            <a:r>
              <a:rPr lang="it-IT" sz="2000" i="0">
                <a:solidFill>
                  <a:schemeClr val="bg1"/>
                </a:solidFill>
              </a:rPr>
              <a:t>OPTICKS:</a:t>
            </a:r>
            <a:endParaRPr lang="it-IT" sz="2400" i="0">
              <a:solidFill>
                <a:schemeClr val="bg1"/>
              </a:solidFill>
            </a:endParaRPr>
          </a:p>
          <a:p>
            <a:r>
              <a:rPr lang="it-IT" sz="2400" i="0">
                <a:solidFill>
                  <a:schemeClr val="bg1"/>
                </a:solidFill>
              </a:rPr>
              <a:t>introduzione di una serie di “eteri”</a:t>
            </a:r>
            <a:r>
              <a:rPr lang="it-IT" sz="2400" i="0">
                <a:solidFill>
                  <a:schemeClr val="bg1"/>
                </a:solidFill>
                <a:latin typeface="Times New Roman" pitchFamily="18" charset="0"/>
              </a:rPr>
              <a:t> </a:t>
            </a:r>
          </a:p>
        </p:txBody>
      </p:sp>
      <p:sp>
        <p:nvSpPr>
          <p:cNvPr id="65544" name="Line 1032"/>
          <p:cNvSpPr>
            <a:spLocks noChangeShapeType="1"/>
          </p:cNvSpPr>
          <p:nvPr/>
        </p:nvSpPr>
        <p:spPr bwMode="auto">
          <a:xfrm>
            <a:off x="2971800" y="0"/>
            <a:ext cx="0" cy="6858000"/>
          </a:xfrm>
          <a:prstGeom prst="line">
            <a:avLst/>
          </a:prstGeom>
          <a:noFill/>
          <a:ln w="9525">
            <a:solidFill>
              <a:schemeClr val="accent1"/>
            </a:solidFill>
            <a:round/>
            <a:headEnd/>
            <a:tailEnd/>
          </a:ln>
        </p:spPr>
        <p:txBody>
          <a:bodyPr wrap="none" anchor="ctr"/>
          <a:lstStyle/>
          <a:p>
            <a:endParaRPr lang="it-IT"/>
          </a:p>
        </p:txBody>
      </p:sp>
      <p:sp>
        <p:nvSpPr>
          <p:cNvPr id="65545" name="Line 1033"/>
          <p:cNvSpPr>
            <a:spLocks noChangeShapeType="1"/>
          </p:cNvSpPr>
          <p:nvPr/>
        </p:nvSpPr>
        <p:spPr bwMode="auto">
          <a:xfrm>
            <a:off x="6400800" y="0"/>
            <a:ext cx="0" cy="6858000"/>
          </a:xfrm>
          <a:prstGeom prst="line">
            <a:avLst/>
          </a:prstGeom>
          <a:noFill/>
          <a:ln w="9525">
            <a:solidFill>
              <a:schemeClr val="accent1"/>
            </a:solidFill>
            <a:round/>
            <a:headEnd/>
            <a:tailEnd/>
          </a:ln>
        </p:spPr>
        <p:txBody>
          <a:bodyPr wrap="none" anchor="ctr"/>
          <a:lstStyle/>
          <a:p>
            <a:endParaRPr lang="it-IT"/>
          </a:p>
        </p:txBody>
      </p:sp>
      <p:sp>
        <p:nvSpPr>
          <p:cNvPr id="65546" name="Line 1034"/>
          <p:cNvSpPr>
            <a:spLocks noChangeShapeType="1"/>
          </p:cNvSpPr>
          <p:nvPr/>
        </p:nvSpPr>
        <p:spPr bwMode="auto">
          <a:xfrm>
            <a:off x="0" y="1676400"/>
            <a:ext cx="9144000" cy="0"/>
          </a:xfrm>
          <a:prstGeom prst="line">
            <a:avLst/>
          </a:prstGeom>
          <a:noFill/>
          <a:ln w="9525">
            <a:solidFill>
              <a:schemeClr val="accent1"/>
            </a:solidFill>
            <a:round/>
            <a:headEnd/>
            <a:tailEnd/>
          </a:ln>
        </p:spPr>
        <p:txBody>
          <a:bodyPr wrap="none" anchor="ctr"/>
          <a:lstStyle/>
          <a:p>
            <a:endParaRPr lang="it-IT"/>
          </a:p>
        </p:txBody>
      </p:sp>
      <p:pic>
        <p:nvPicPr>
          <p:cNvPr id="65547" name="Picture 1035" descr="vortici"/>
          <p:cNvPicPr>
            <a:picLocks noChangeAspect="1" noChangeArrowheads="1"/>
          </p:cNvPicPr>
          <p:nvPr/>
        </p:nvPicPr>
        <p:blipFill>
          <a:blip r:embed="rId6" cstate="print"/>
          <a:srcRect t="2864"/>
          <a:stretch>
            <a:fillRect/>
          </a:stretch>
        </p:blipFill>
        <p:spPr bwMode="auto">
          <a:xfrm>
            <a:off x="533400" y="2438400"/>
            <a:ext cx="1803400" cy="2736850"/>
          </a:xfrm>
          <a:prstGeom prst="rect">
            <a:avLst/>
          </a:prstGeom>
          <a:noFill/>
          <a:ln w="9525">
            <a:noFill/>
            <a:miter lim="800000"/>
            <a:headEnd/>
            <a:tailEnd/>
          </a:ln>
        </p:spPr>
      </p:pic>
      <p:pic>
        <p:nvPicPr>
          <p:cNvPr id="65548" name="Picture 1036" descr="satellitenewton"/>
          <p:cNvPicPr>
            <a:picLocks noChangeAspect="1" noChangeArrowheads="1"/>
          </p:cNvPicPr>
          <p:nvPr/>
        </p:nvPicPr>
        <p:blipFill>
          <a:blip r:embed="rId7" cstate="print"/>
          <a:srcRect/>
          <a:stretch>
            <a:fillRect/>
          </a:stretch>
        </p:blipFill>
        <p:spPr bwMode="auto">
          <a:xfrm>
            <a:off x="3657600" y="2743200"/>
            <a:ext cx="1965325" cy="1981200"/>
          </a:xfrm>
          <a:prstGeom prst="rect">
            <a:avLst/>
          </a:prstGeom>
          <a:noFill/>
          <a:ln w="9525">
            <a:noFill/>
            <a:miter lim="800000"/>
            <a:headEnd/>
            <a:tailEnd/>
          </a:ln>
        </p:spPr>
      </p:pic>
      <p:pic>
        <p:nvPicPr>
          <p:cNvPr id="65549" name="Picture 1037" descr="fig optiks"/>
          <p:cNvPicPr>
            <a:picLocks noChangeAspect="1" noChangeArrowheads="1"/>
          </p:cNvPicPr>
          <p:nvPr/>
        </p:nvPicPr>
        <p:blipFill>
          <a:blip r:embed="rId8" cstate="print"/>
          <a:srcRect t="11592" b="15602"/>
          <a:stretch>
            <a:fillRect/>
          </a:stretch>
        </p:blipFill>
        <p:spPr bwMode="auto">
          <a:xfrm>
            <a:off x="3048000" y="5791200"/>
            <a:ext cx="3276600" cy="1066800"/>
          </a:xfrm>
          <a:prstGeom prst="rect">
            <a:avLst/>
          </a:prstGeom>
          <a:noFill/>
          <a:ln w="9525">
            <a:noFill/>
            <a:miter lim="800000"/>
            <a:headEnd/>
            <a:tailEnd/>
          </a:ln>
        </p:spPr>
      </p:pic>
      <p:pic>
        <p:nvPicPr>
          <p:cNvPr id="65550" name="Picture 1038" descr="figleib"/>
          <p:cNvPicPr>
            <a:picLocks noChangeAspect="1" noChangeArrowheads="1"/>
          </p:cNvPicPr>
          <p:nvPr/>
        </p:nvPicPr>
        <p:blipFill>
          <a:blip r:embed="rId9" cstate="print"/>
          <a:srcRect/>
          <a:stretch>
            <a:fillRect/>
          </a:stretch>
        </p:blipFill>
        <p:spPr bwMode="auto">
          <a:xfrm>
            <a:off x="6464300" y="1828800"/>
            <a:ext cx="2679700" cy="2439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it-IT" smtClean="0"/>
              <a:t>Criteri epistemologici</a:t>
            </a:r>
          </a:p>
        </p:txBody>
      </p:sp>
      <p:sp>
        <p:nvSpPr>
          <p:cNvPr id="66563" name="Rectangle 4"/>
          <p:cNvSpPr>
            <a:spLocks noChangeArrowheads="1"/>
          </p:cNvSpPr>
          <p:nvPr/>
        </p:nvSpPr>
        <p:spPr bwMode="auto">
          <a:xfrm>
            <a:off x="1588" y="-2125663"/>
            <a:ext cx="9144000" cy="0"/>
          </a:xfrm>
          <a:prstGeom prst="rect">
            <a:avLst/>
          </a:prstGeom>
          <a:noFill/>
          <a:ln w="9525">
            <a:noFill/>
            <a:miter lim="800000"/>
            <a:headEnd/>
            <a:tailEnd/>
          </a:ln>
        </p:spPr>
        <p:txBody>
          <a:bodyPr>
            <a:spAutoFit/>
          </a:bodyPr>
          <a:lstStyle/>
          <a:p>
            <a:endParaRPr lang="it-IT"/>
          </a:p>
        </p:txBody>
      </p:sp>
      <p:grpSp>
        <p:nvGrpSpPr>
          <p:cNvPr id="66564" name="Group 8"/>
          <p:cNvGrpSpPr>
            <a:grpSpLocks/>
          </p:cNvGrpSpPr>
          <p:nvPr/>
        </p:nvGrpSpPr>
        <p:grpSpPr bwMode="auto">
          <a:xfrm>
            <a:off x="1982788" y="-2125663"/>
            <a:ext cx="5180012" cy="11109326"/>
            <a:chOff x="0" y="6998"/>
            <a:chExt cx="3263" cy="6998"/>
          </a:xfrm>
        </p:grpSpPr>
        <p:sp>
          <p:nvSpPr>
            <p:cNvPr id="66566" name="Rectangle 5"/>
            <p:cNvSpPr>
              <a:spLocks noChangeArrowheads="1"/>
            </p:cNvSpPr>
            <p:nvPr/>
          </p:nvSpPr>
          <p:spPr bwMode="auto">
            <a:xfrm>
              <a:off x="0" y="6998"/>
              <a:ext cx="3263" cy="6998"/>
            </a:xfrm>
            <a:prstGeom prst="rect">
              <a:avLst/>
            </a:prstGeom>
            <a:noFill/>
            <a:ln w="9525">
              <a:noFill/>
              <a:miter lim="800000"/>
              <a:headEnd/>
              <a:tailEnd/>
            </a:ln>
          </p:spPr>
          <p:txBody>
            <a:bodyPr>
              <a:spAutoFit/>
            </a:bodyPr>
            <a:lstStyle/>
            <a:p>
              <a:endParaRPr lang="it-IT"/>
            </a:p>
          </p:txBody>
        </p:sp>
        <p:sp>
          <p:nvSpPr>
            <p:cNvPr id="66567" name="Rectangle 6"/>
            <p:cNvSpPr>
              <a:spLocks noChangeArrowheads="1"/>
            </p:cNvSpPr>
            <p:nvPr/>
          </p:nvSpPr>
          <p:spPr bwMode="auto">
            <a:xfrm>
              <a:off x="0" y="6998"/>
              <a:ext cx="2708" cy="2745"/>
            </a:xfrm>
            <a:prstGeom prst="rect">
              <a:avLst/>
            </a:prstGeom>
            <a:noFill/>
            <a:ln w="9525">
              <a:noFill/>
              <a:miter lim="800000"/>
              <a:headEnd/>
              <a:tailEnd/>
            </a:ln>
          </p:spPr>
          <p:txBody>
            <a:bodyPr>
              <a:spAutoFit/>
            </a:bodyPr>
            <a:lstStyle/>
            <a:p>
              <a:pPr eaLnBrk="1" hangingPunct="1"/>
              <a:r>
                <a:rPr lang="it-IT" sz="2400" b="0" i="0">
                  <a:solidFill>
                    <a:schemeClr val="tx1"/>
                  </a:solidFill>
                  <a:latin typeface="Times New Roman" pitchFamily="18" charset="0"/>
                </a:rPr>
                <a:t>  </a:t>
              </a:r>
              <a:r>
                <a:rPr lang="it-IT" sz="23200" b="0" i="0">
                  <a:solidFill>
                    <a:schemeClr val="tx1"/>
                  </a:solidFill>
                  <a:latin typeface="Times New Roman" pitchFamily="18" charset="0"/>
                </a:rPr>
                <a:t> </a:t>
              </a:r>
              <a:r>
                <a:rPr lang="it-IT" sz="2400" b="0" i="0">
                  <a:solidFill>
                    <a:schemeClr val="tx1"/>
                  </a:solidFill>
                  <a:latin typeface="Times New Roman" pitchFamily="18" charset="0"/>
                </a:rPr>
                <a:t>                                                   </a:t>
              </a:r>
            </a:p>
            <a:p>
              <a:endParaRPr lang="it-IT" sz="2400" b="0" i="0">
                <a:solidFill>
                  <a:schemeClr val="tx1"/>
                </a:solidFill>
                <a:latin typeface="Times New Roman" pitchFamily="18" charset="0"/>
              </a:endParaRPr>
            </a:p>
          </p:txBody>
        </p:sp>
      </p:grpSp>
      <p:pic>
        <p:nvPicPr>
          <p:cNvPr id="66565" name="Picture 7" descr="Epist">
            <a:hlinkClick r:id="rId3" action="ppaction://hlinkfile"/>
          </p:cNvPr>
          <p:cNvPicPr>
            <a:picLocks noChangeAspect="1" noChangeArrowheads="1"/>
          </p:cNvPicPr>
          <p:nvPr/>
        </p:nvPicPr>
        <p:blipFill>
          <a:blip r:embed="rId4" cstate="print"/>
          <a:srcRect/>
          <a:stretch>
            <a:fillRect/>
          </a:stretch>
        </p:blipFill>
        <p:spPr bwMode="auto">
          <a:xfrm>
            <a:off x="1219200" y="809625"/>
            <a:ext cx="6553200" cy="604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it-IT" smtClean="0"/>
              <a:t>Il punto di vista “classico”</a:t>
            </a:r>
          </a:p>
        </p:txBody>
      </p:sp>
      <p:sp>
        <p:nvSpPr>
          <p:cNvPr id="12291" name="Rectangle 3"/>
          <p:cNvSpPr>
            <a:spLocks noGrp="1" noChangeArrowheads="1"/>
          </p:cNvSpPr>
          <p:nvPr>
            <p:ph type="body" idx="1"/>
          </p:nvPr>
        </p:nvSpPr>
        <p:spPr/>
        <p:txBody>
          <a:bodyPr/>
          <a:lstStyle/>
          <a:p>
            <a:pPr marL="609600" indent="-609600">
              <a:buFontTx/>
              <a:buNone/>
            </a:pPr>
            <a:r>
              <a:rPr lang="it-IT" smtClean="0">
                <a:cs typeface="Times New Roman" pitchFamily="18" charset="0"/>
              </a:rPr>
              <a:t>   a.Cronologia 1543-1687</a:t>
            </a:r>
          </a:p>
          <a:p>
            <a:pPr marL="609600" indent="-609600">
              <a:buFontTx/>
              <a:buNone/>
            </a:pPr>
            <a:r>
              <a:rPr lang="it-IT" smtClean="0">
                <a:cs typeface="Times New Roman" pitchFamily="18" charset="0"/>
              </a:rPr>
              <a:t>    b. Antiaristotelismo:</a:t>
            </a:r>
          </a:p>
          <a:p>
            <a:pPr marL="609600" indent="-609600">
              <a:buFontTx/>
              <a:buNone/>
            </a:pPr>
            <a:r>
              <a:rPr lang="it-IT" smtClean="0">
                <a:latin typeface="Times New Roman" pitchFamily="18" charset="0"/>
                <a:cs typeface="Times New Roman" pitchFamily="18" charset="0"/>
              </a:rPr>
              <a:t>          </a:t>
            </a:r>
            <a:r>
              <a:rPr lang="it-IT" smtClean="0">
                <a:cs typeface="Times New Roman" pitchFamily="18" charset="0"/>
              </a:rPr>
              <a:t>    Dalla logica alla matematica</a:t>
            </a:r>
          </a:p>
          <a:p>
            <a:pPr marL="609600" indent="-609600">
              <a:buFontTx/>
              <a:buNone/>
            </a:pPr>
            <a:r>
              <a:rPr lang="it-IT" smtClean="0">
                <a:latin typeface="Times New Roman" pitchFamily="18" charset="0"/>
                <a:cs typeface="Times New Roman" pitchFamily="18" charset="0"/>
              </a:rPr>
              <a:t>          </a:t>
            </a:r>
            <a:r>
              <a:rPr lang="it-IT" smtClean="0">
                <a:cs typeface="Times New Roman" pitchFamily="18" charset="0"/>
              </a:rPr>
              <a:t>    Dall’organicismo al meccanicismo</a:t>
            </a:r>
          </a:p>
          <a:p>
            <a:pPr marL="609600" indent="-609600">
              <a:buFontTx/>
              <a:buNone/>
            </a:pPr>
            <a:r>
              <a:rPr lang="it-IT" smtClean="0">
                <a:latin typeface="Times New Roman" pitchFamily="18" charset="0"/>
                <a:cs typeface="Times New Roman" pitchFamily="18" charset="0"/>
              </a:rPr>
              <a:t>          </a:t>
            </a:r>
            <a:r>
              <a:rPr lang="it-IT" smtClean="0">
                <a:cs typeface="Times New Roman" pitchFamily="18" charset="0"/>
              </a:rPr>
              <a:t>    Dalla teleologia alla causalità</a:t>
            </a:r>
          </a:p>
          <a:p>
            <a:pPr marL="609600" indent="-609600">
              <a:buFontTx/>
              <a:buNone/>
            </a:pPr>
            <a:r>
              <a:rPr lang="it-IT" smtClean="0">
                <a:latin typeface="Times New Roman" pitchFamily="18" charset="0"/>
                <a:cs typeface="Times New Roman" pitchFamily="18" charset="0"/>
              </a:rPr>
              <a:t>              </a:t>
            </a:r>
            <a:r>
              <a:rPr lang="it-IT" smtClean="0">
                <a:cs typeface="Times New Roman" pitchFamily="18" charset="0"/>
              </a:rPr>
              <a:t>Dalle osservazioni agli esperimenti</a:t>
            </a:r>
          </a:p>
          <a:p>
            <a:pPr marL="609600" indent="-609600">
              <a:buFontTx/>
              <a:buNone/>
            </a:pPr>
            <a:r>
              <a:rPr lang="it-IT" smtClean="0">
                <a:latin typeface="Times New Roman" pitchFamily="18" charset="0"/>
                <a:cs typeface="Times New Roman" pitchFamily="18" charset="0"/>
              </a:rPr>
              <a:t>              </a:t>
            </a:r>
            <a:r>
              <a:rPr lang="it-IT" smtClean="0">
                <a:cs typeface="Times New Roman" pitchFamily="18" charset="0"/>
              </a:rPr>
              <a:t>Dall’interpretazione dei testi classici allo sguardo sulla natura</a:t>
            </a:r>
          </a:p>
          <a:p>
            <a:pPr marL="609600" indent="-609600">
              <a:buFontTx/>
              <a:buNone/>
            </a:pPr>
            <a:r>
              <a:rPr lang="it-IT" smtClean="0">
                <a:cs typeface="Times New Roman" pitchFamily="18" charset="0"/>
              </a:rPr>
              <a:t>            Dalle università alle accademie</a:t>
            </a:r>
            <a:r>
              <a:rPr lang="it-IT" smtClean="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0"/>
            <a:ext cx="9144000" cy="1219200"/>
          </a:xfrm>
        </p:spPr>
        <p:txBody>
          <a:bodyPr/>
          <a:lstStyle/>
          <a:p>
            <a:r>
              <a:rPr lang="it-IT" smtClean="0">
                <a:cs typeface="Times New Roman" pitchFamily="18" charset="0"/>
              </a:rPr>
              <a:t>Le “scienze baconiane</a:t>
            </a:r>
            <a:r>
              <a:rPr lang="it-IT" smtClean="0"/>
              <a:t> (1600-1784)</a:t>
            </a:r>
          </a:p>
        </p:txBody>
      </p:sp>
      <p:sp>
        <p:nvSpPr>
          <p:cNvPr id="67587" name="Rectangle 3"/>
          <p:cNvSpPr>
            <a:spLocks noGrp="1" noChangeArrowheads="1"/>
          </p:cNvSpPr>
          <p:nvPr>
            <p:ph type="body" idx="1"/>
          </p:nvPr>
        </p:nvSpPr>
        <p:spPr>
          <a:xfrm>
            <a:off x="0" y="1219200"/>
            <a:ext cx="9144000" cy="5638800"/>
          </a:xfrm>
        </p:spPr>
        <p:txBody>
          <a:bodyPr/>
          <a:lstStyle/>
          <a:p>
            <a:pPr>
              <a:lnSpc>
                <a:spcPct val="90000"/>
              </a:lnSpc>
            </a:pPr>
            <a:r>
              <a:rPr lang="it-IT" smtClean="0">
                <a:cs typeface="Times New Roman" pitchFamily="18" charset="0"/>
              </a:rPr>
              <a:t>1.</a:t>
            </a:r>
            <a:r>
              <a:rPr lang="it-IT" smtClean="0">
                <a:latin typeface="Times New Roman" pitchFamily="18" charset="0"/>
                <a:cs typeface="Times New Roman" pitchFamily="18" charset="0"/>
              </a:rPr>
              <a:t>   </a:t>
            </a:r>
            <a:r>
              <a:rPr lang="it-IT" smtClean="0">
                <a:cs typeface="Times New Roman" pitchFamily="18" charset="0"/>
              </a:rPr>
              <a:t>Elettricità</a:t>
            </a:r>
          </a:p>
          <a:p>
            <a:pPr>
              <a:lnSpc>
                <a:spcPct val="90000"/>
              </a:lnSpc>
            </a:pPr>
            <a:r>
              <a:rPr lang="it-IT" smtClean="0">
                <a:cs typeface="Times New Roman" pitchFamily="18" charset="0"/>
              </a:rPr>
              <a:t>         a.</a:t>
            </a:r>
            <a:r>
              <a:rPr lang="it-IT" smtClean="0">
                <a:latin typeface="Times New Roman" pitchFamily="18" charset="0"/>
                <a:cs typeface="Times New Roman" pitchFamily="18" charset="0"/>
              </a:rPr>
              <a:t>   </a:t>
            </a:r>
            <a:r>
              <a:rPr lang="it-IT" smtClean="0">
                <a:cs typeface="Times New Roman" pitchFamily="18" charset="0"/>
              </a:rPr>
              <a:t>Da Gilbert a Volta</a:t>
            </a:r>
          </a:p>
          <a:p>
            <a:pPr>
              <a:lnSpc>
                <a:spcPct val="90000"/>
              </a:lnSpc>
            </a:pPr>
            <a:r>
              <a:rPr lang="it-IT" smtClean="0">
                <a:cs typeface="Times New Roman" pitchFamily="18" charset="0"/>
              </a:rPr>
              <a:t>         b.</a:t>
            </a:r>
            <a:r>
              <a:rPr lang="it-IT" smtClean="0">
                <a:latin typeface="Times New Roman" pitchFamily="18" charset="0"/>
                <a:cs typeface="Times New Roman" pitchFamily="18" charset="0"/>
              </a:rPr>
              <a:t>  </a:t>
            </a:r>
            <a:r>
              <a:rPr lang="it-IT" smtClean="0">
                <a:solidFill>
                  <a:schemeClr val="tx1"/>
                </a:solidFill>
                <a:cs typeface="Times New Roman" pitchFamily="18" charset="0"/>
              </a:rPr>
              <a:t>Quantificazione in Volta e Coulomb</a:t>
            </a:r>
          </a:p>
          <a:p>
            <a:pPr>
              <a:lnSpc>
                <a:spcPct val="90000"/>
              </a:lnSpc>
            </a:pPr>
            <a:r>
              <a:rPr lang="it-IT" smtClean="0">
                <a:cs typeface="Times New Roman" pitchFamily="18" charset="0"/>
              </a:rPr>
              <a:t>2.</a:t>
            </a:r>
            <a:r>
              <a:rPr lang="it-IT" smtClean="0">
                <a:latin typeface="Times New Roman" pitchFamily="18" charset="0"/>
                <a:cs typeface="Times New Roman" pitchFamily="18" charset="0"/>
              </a:rPr>
              <a:t>   </a:t>
            </a:r>
            <a:r>
              <a:rPr lang="it-IT" smtClean="0">
                <a:cs typeface="Times New Roman" pitchFamily="18" charset="0"/>
              </a:rPr>
              <a:t>Termologia</a:t>
            </a:r>
          </a:p>
          <a:p>
            <a:pPr>
              <a:lnSpc>
                <a:spcPct val="90000"/>
              </a:lnSpc>
            </a:pPr>
            <a:r>
              <a:rPr lang="it-IT" smtClean="0">
                <a:cs typeface="Times New Roman" pitchFamily="18" charset="0"/>
              </a:rPr>
              <a:t>         a.</a:t>
            </a:r>
            <a:r>
              <a:rPr lang="it-IT" smtClean="0">
                <a:latin typeface="Times New Roman" pitchFamily="18" charset="0"/>
                <a:cs typeface="Times New Roman" pitchFamily="18" charset="0"/>
              </a:rPr>
              <a:t>   </a:t>
            </a:r>
            <a:r>
              <a:rPr lang="it-IT" smtClean="0">
                <a:cs typeface="Times New Roman" pitchFamily="18" charset="0"/>
              </a:rPr>
              <a:t>Le macchine termiche</a:t>
            </a:r>
          </a:p>
          <a:p>
            <a:pPr>
              <a:lnSpc>
                <a:spcPct val="90000"/>
              </a:lnSpc>
            </a:pPr>
            <a:r>
              <a:rPr lang="it-IT" smtClean="0">
                <a:cs typeface="Times New Roman" pitchFamily="18" charset="0"/>
              </a:rPr>
              <a:t>         b.</a:t>
            </a:r>
            <a:r>
              <a:rPr lang="it-IT" smtClean="0">
                <a:latin typeface="Times New Roman" pitchFamily="18" charset="0"/>
                <a:cs typeface="Times New Roman" pitchFamily="18" charset="0"/>
              </a:rPr>
              <a:t>  </a:t>
            </a:r>
            <a:r>
              <a:rPr lang="it-IT" smtClean="0">
                <a:cs typeface="Times New Roman" pitchFamily="18" charset="0"/>
              </a:rPr>
              <a:t>Calore latente e calore specifico</a:t>
            </a:r>
          </a:p>
          <a:p>
            <a:pPr>
              <a:lnSpc>
                <a:spcPct val="90000"/>
              </a:lnSpc>
            </a:pPr>
            <a:r>
              <a:rPr lang="it-IT" smtClean="0">
                <a:cs typeface="Times New Roman" pitchFamily="18" charset="0"/>
              </a:rPr>
              <a:t>3.</a:t>
            </a:r>
            <a:r>
              <a:rPr lang="it-IT" smtClean="0">
                <a:latin typeface="Times New Roman" pitchFamily="18" charset="0"/>
                <a:cs typeface="Times New Roman" pitchFamily="18" charset="0"/>
              </a:rPr>
              <a:t>   </a:t>
            </a:r>
            <a:r>
              <a:rPr lang="it-IT" smtClean="0">
                <a:cs typeface="Times New Roman" pitchFamily="18" charset="0"/>
              </a:rPr>
              <a:t>Chimica</a:t>
            </a:r>
          </a:p>
          <a:p>
            <a:pPr>
              <a:lnSpc>
                <a:spcPct val="90000"/>
              </a:lnSpc>
            </a:pPr>
            <a:r>
              <a:rPr lang="it-IT" smtClean="0">
                <a:cs typeface="Times New Roman" pitchFamily="18" charset="0"/>
              </a:rPr>
              <a:t>         a.</a:t>
            </a:r>
            <a:r>
              <a:rPr lang="it-IT" smtClean="0">
                <a:latin typeface="Times New Roman" pitchFamily="18" charset="0"/>
                <a:cs typeface="Times New Roman" pitchFamily="18" charset="0"/>
              </a:rPr>
              <a:t>   </a:t>
            </a:r>
            <a:r>
              <a:rPr lang="it-IT" smtClean="0">
                <a:cs typeface="Times New Roman" pitchFamily="18" charset="0"/>
              </a:rPr>
              <a:t>Priestley</a:t>
            </a:r>
          </a:p>
          <a:p>
            <a:pPr>
              <a:lnSpc>
                <a:spcPct val="90000"/>
              </a:lnSpc>
              <a:buFontTx/>
              <a:buNone/>
            </a:pPr>
            <a:r>
              <a:rPr lang="it-IT" smtClean="0">
                <a:cs typeface="Times New Roman" pitchFamily="18" charset="0"/>
              </a:rPr>
              <a:t>            b.  Lavoisier</a:t>
            </a:r>
            <a:r>
              <a:rPr lang="it-IT" smtClean="0"/>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it-IT" smtClean="0">
                <a:cs typeface="Times New Roman" pitchFamily="18" charset="0"/>
              </a:rPr>
              <a:t>Le “scienze” baconiane</a:t>
            </a:r>
          </a:p>
        </p:txBody>
      </p:sp>
      <p:sp>
        <p:nvSpPr>
          <p:cNvPr id="68611" name="Rectangle 3"/>
          <p:cNvSpPr>
            <a:spLocks noGrp="1" noChangeArrowheads="1"/>
          </p:cNvSpPr>
          <p:nvPr>
            <p:ph type="body" idx="1"/>
          </p:nvPr>
        </p:nvSpPr>
        <p:spPr/>
        <p:txBody>
          <a:bodyPr/>
          <a:lstStyle/>
          <a:p>
            <a:r>
              <a:rPr lang="it-IT" smtClean="0">
                <a:cs typeface="Times New Roman" pitchFamily="18" charset="0"/>
              </a:rPr>
              <a:t>4.</a:t>
            </a:r>
            <a:r>
              <a:rPr lang="it-IT" smtClean="0">
                <a:latin typeface="Times New Roman" pitchFamily="18" charset="0"/>
                <a:cs typeface="Times New Roman" pitchFamily="18" charset="0"/>
              </a:rPr>
              <a:t>   </a:t>
            </a:r>
            <a:r>
              <a:rPr lang="it-IT" smtClean="0">
                <a:cs typeface="Times New Roman" pitchFamily="18" charset="0"/>
              </a:rPr>
              <a:t>Scienze naturali</a:t>
            </a:r>
          </a:p>
          <a:p>
            <a:r>
              <a:rPr lang="it-IT" smtClean="0">
                <a:cs typeface="Times New Roman" pitchFamily="18" charset="0"/>
              </a:rPr>
              <a:t>        a.</a:t>
            </a:r>
            <a:r>
              <a:rPr lang="it-IT" smtClean="0">
                <a:latin typeface="Times New Roman" pitchFamily="18" charset="0"/>
                <a:cs typeface="Times New Roman" pitchFamily="18" charset="0"/>
              </a:rPr>
              <a:t>   </a:t>
            </a:r>
            <a:r>
              <a:rPr lang="it-IT" smtClean="0">
                <a:cs typeface="Times New Roman" pitchFamily="18" charset="0"/>
              </a:rPr>
              <a:t>Buffon</a:t>
            </a:r>
          </a:p>
          <a:p>
            <a:r>
              <a:rPr lang="it-IT" smtClean="0">
                <a:cs typeface="Times New Roman" pitchFamily="18" charset="0"/>
              </a:rPr>
              <a:t>5.</a:t>
            </a:r>
            <a:r>
              <a:rPr lang="it-IT" smtClean="0">
                <a:latin typeface="Times New Roman" pitchFamily="18" charset="0"/>
                <a:cs typeface="Times New Roman" pitchFamily="18" charset="0"/>
              </a:rPr>
              <a:t>   </a:t>
            </a:r>
            <a:r>
              <a:rPr lang="it-IT" smtClean="0">
                <a:cs typeface="Times New Roman" pitchFamily="18" charset="0"/>
              </a:rPr>
              <a:t>La meccanica degli ingegneri</a:t>
            </a:r>
          </a:p>
          <a:p>
            <a:r>
              <a:rPr lang="it-IT" smtClean="0">
                <a:cs typeface="Times New Roman" pitchFamily="18" charset="0"/>
              </a:rPr>
              <a:t>        a.</a:t>
            </a:r>
            <a:r>
              <a:rPr lang="it-IT" smtClean="0">
                <a:latin typeface="Times New Roman" pitchFamily="18" charset="0"/>
                <a:cs typeface="Times New Roman" pitchFamily="18" charset="0"/>
              </a:rPr>
              <a:t>   </a:t>
            </a:r>
            <a:r>
              <a:rPr lang="it-IT" smtClean="0">
                <a:cs typeface="Times New Roman" pitchFamily="18" charset="0"/>
              </a:rPr>
              <a:t>Bossut, Monge, Coulomb</a:t>
            </a:r>
          </a:p>
          <a:p>
            <a:r>
              <a:rPr lang="it-IT" smtClean="0">
                <a:cs typeface="Times New Roman" pitchFamily="18" charset="0"/>
              </a:rPr>
              <a:t>        b.</a:t>
            </a:r>
            <a:r>
              <a:rPr lang="it-IT" smtClean="0">
                <a:latin typeface="Times New Roman" pitchFamily="18" charset="0"/>
                <a:cs typeface="Times New Roman" pitchFamily="18" charset="0"/>
              </a:rPr>
              <a:t>  </a:t>
            </a:r>
            <a:r>
              <a:rPr lang="it-IT" smtClean="0">
                <a:cs typeface="Times New Roman" pitchFamily="18" charset="0"/>
              </a:rPr>
              <a:t>Lazare Carnot</a:t>
            </a:r>
          </a:p>
          <a:p>
            <a:pPr>
              <a:buFontTx/>
              <a:buNone/>
            </a:pPr>
            <a:r>
              <a:rPr lang="it-IT" smtClean="0">
                <a:cs typeface="Times New Roman" pitchFamily="18" charset="0"/>
              </a:rPr>
              <a:t>           c.  Meccanica applicata alle macchine</a:t>
            </a:r>
            <a:r>
              <a:rPr lang="it-IT" smtClean="0"/>
              <a:t>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it-IT" smtClean="0"/>
              <a:t>Case Studies 4</a:t>
            </a:r>
            <a:r>
              <a:rPr lang="fr-FR" smtClean="0"/>
              <a:t>: </a:t>
            </a:r>
            <a:r>
              <a:rPr lang="fr-FR" smtClean="0">
                <a:hlinkClick r:id="rId3" action="ppaction://hlinkfile"/>
              </a:rPr>
              <a:t>Coulomb e Volta</a:t>
            </a:r>
            <a:endParaRPr lang="fr-FR" smtClean="0"/>
          </a:p>
        </p:txBody>
      </p:sp>
      <p:pic>
        <p:nvPicPr>
          <p:cNvPr id="69635" name="Picture 3" descr="coulomb">
            <a:hlinkClick r:id="rId4" action="ppaction://hlinkfile"/>
          </p:cNvPr>
          <p:cNvPicPr>
            <a:picLocks noChangeAspect="1" noChangeArrowheads="1"/>
          </p:cNvPicPr>
          <p:nvPr/>
        </p:nvPicPr>
        <p:blipFill>
          <a:blip r:embed="rId5" cstate="print"/>
          <a:srcRect l="4039" t="3961" b="1921"/>
          <a:stretch>
            <a:fillRect/>
          </a:stretch>
        </p:blipFill>
        <p:spPr bwMode="auto">
          <a:xfrm>
            <a:off x="228600" y="1143000"/>
            <a:ext cx="1763713" cy="2209800"/>
          </a:xfrm>
          <a:prstGeom prst="rect">
            <a:avLst/>
          </a:prstGeom>
          <a:noFill/>
          <a:ln w="9525">
            <a:noFill/>
            <a:miter lim="800000"/>
            <a:headEnd/>
            <a:tailEnd/>
          </a:ln>
        </p:spPr>
      </p:pic>
      <p:pic>
        <p:nvPicPr>
          <p:cNvPr id="69636" name="Picture 4" descr="Voltacol">
            <a:hlinkClick r:id="rId6" action="ppaction://hlinkfile"/>
          </p:cNvPr>
          <p:cNvPicPr>
            <a:picLocks noChangeAspect="1" noChangeArrowheads="1"/>
          </p:cNvPicPr>
          <p:nvPr/>
        </p:nvPicPr>
        <p:blipFill>
          <a:blip r:embed="rId7" cstate="print"/>
          <a:srcRect/>
          <a:stretch>
            <a:fillRect/>
          </a:stretch>
        </p:blipFill>
        <p:spPr bwMode="auto">
          <a:xfrm>
            <a:off x="304800" y="4191000"/>
            <a:ext cx="1651000" cy="2057400"/>
          </a:xfrm>
          <a:prstGeom prst="rect">
            <a:avLst/>
          </a:prstGeom>
          <a:noFill/>
          <a:ln w="9525">
            <a:noFill/>
            <a:miter lim="800000"/>
            <a:headEnd/>
            <a:tailEnd/>
          </a:ln>
        </p:spPr>
      </p:pic>
      <p:sp>
        <p:nvSpPr>
          <p:cNvPr id="69637" name="Text Box 5"/>
          <p:cNvSpPr txBox="1">
            <a:spLocks noChangeArrowheads="1"/>
          </p:cNvSpPr>
          <p:nvPr/>
        </p:nvSpPr>
        <p:spPr bwMode="auto">
          <a:xfrm>
            <a:off x="2057400" y="1295400"/>
            <a:ext cx="4572000" cy="1800225"/>
          </a:xfrm>
          <a:prstGeom prst="rect">
            <a:avLst/>
          </a:prstGeom>
          <a:noFill/>
          <a:ln w="9525">
            <a:noFill/>
            <a:miter lim="800000"/>
            <a:headEnd/>
            <a:tailEnd/>
          </a:ln>
        </p:spPr>
        <p:txBody>
          <a:bodyPr anchor="ctr">
            <a:spAutoFit/>
          </a:bodyPr>
          <a:lstStyle/>
          <a:p>
            <a:r>
              <a:rPr lang="fr-FR" sz="2800" i="0">
                <a:solidFill>
                  <a:schemeClr val="bg1"/>
                </a:solidFill>
              </a:rPr>
              <a:t>Legge derivante dalla gravitazione newtoniana:</a:t>
            </a:r>
          </a:p>
          <a:p>
            <a:r>
              <a:rPr lang="fr-FR" sz="2800" i="0">
                <a:solidFill>
                  <a:schemeClr val="bg1"/>
                </a:solidFill>
              </a:rPr>
              <a:t>azioni a distanza nello spazio vuoto</a:t>
            </a:r>
            <a:endParaRPr lang="it-IT" sz="2400" i="0">
              <a:solidFill>
                <a:schemeClr val="bg1"/>
              </a:solidFill>
            </a:endParaRPr>
          </a:p>
        </p:txBody>
      </p:sp>
      <p:sp>
        <p:nvSpPr>
          <p:cNvPr id="69638" name="Text Box 6">
            <a:hlinkClick r:id="rId8" action="ppaction://hlinkfile"/>
          </p:cNvPr>
          <p:cNvSpPr txBox="1">
            <a:spLocks noChangeArrowheads="1"/>
          </p:cNvSpPr>
          <p:nvPr/>
        </p:nvSpPr>
        <p:spPr bwMode="auto">
          <a:xfrm>
            <a:off x="2209800" y="4495800"/>
            <a:ext cx="4114800" cy="1373188"/>
          </a:xfrm>
          <a:prstGeom prst="rect">
            <a:avLst/>
          </a:prstGeom>
          <a:noFill/>
          <a:ln w="9525">
            <a:noFill/>
            <a:miter lim="800000"/>
            <a:headEnd/>
            <a:tailEnd/>
          </a:ln>
        </p:spPr>
        <p:txBody>
          <a:bodyPr anchor="ctr">
            <a:spAutoFit/>
          </a:bodyPr>
          <a:lstStyle/>
          <a:p>
            <a:r>
              <a:rPr lang="fr-FR" sz="2800" i="0">
                <a:solidFill>
                  <a:schemeClr val="bg1"/>
                </a:solidFill>
              </a:rPr>
              <a:t>Azioni “ in-tensive ” di probabile derivazione leibniziana</a:t>
            </a:r>
            <a:endParaRPr lang="it-IT" sz="2400" i="0">
              <a:solidFill>
                <a:schemeClr val="tx1"/>
              </a:solidFill>
              <a:latin typeface="Times New Roman" pitchFamily="18" charset="0"/>
            </a:endParaRPr>
          </a:p>
        </p:txBody>
      </p:sp>
      <p:pic>
        <p:nvPicPr>
          <p:cNvPr id="69639" name="Picture 7" descr="bil">
            <a:hlinkClick r:id="rId9" action="ppaction://hlinkfile"/>
          </p:cNvPr>
          <p:cNvPicPr>
            <a:picLocks noChangeAspect="1" noChangeArrowheads="1"/>
          </p:cNvPicPr>
          <p:nvPr/>
        </p:nvPicPr>
        <p:blipFill>
          <a:blip r:embed="rId10" cstate="print"/>
          <a:srcRect/>
          <a:stretch>
            <a:fillRect/>
          </a:stretch>
        </p:blipFill>
        <p:spPr bwMode="auto">
          <a:xfrm>
            <a:off x="6477000" y="838200"/>
            <a:ext cx="2406650" cy="2935288"/>
          </a:xfrm>
          <a:prstGeom prst="rect">
            <a:avLst/>
          </a:prstGeom>
          <a:noFill/>
          <a:ln w="9525">
            <a:noFill/>
            <a:miter lim="800000"/>
            <a:headEnd/>
            <a:tailEnd/>
          </a:ln>
        </p:spPr>
      </p:pic>
      <p:pic>
        <p:nvPicPr>
          <p:cNvPr id="69640" name="Picture 8" descr="elett">
            <a:hlinkClick r:id="rId11" action="ppaction://hlinkfile"/>
          </p:cNvPr>
          <p:cNvPicPr>
            <a:picLocks noChangeAspect="1" noChangeArrowheads="1"/>
          </p:cNvPicPr>
          <p:nvPr/>
        </p:nvPicPr>
        <p:blipFill>
          <a:blip r:embed="rId12" cstate="print"/>
          <a:srcRect/>
          <a:stretch>
            <a:fillRect/>
          </a:stretch>
        </p:blipFill>
        <p:spPr bwMode="auto">
          <a:xfrm>
            <a:off x="6781800" y="3973513"/>
            <a:ext cx="1806575" cy="2884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it-IT" smtClean="0"/>
              <a:t>Una rivoluzione scientifica?</a:t>
            </a:r>
          </a:p>
        </p:txBody>
      </p:sp>
      <p:sp>
        <p:nvSpPr>
          <p:cNvPr id="70659" name="Rectangle 3"/>
          <p:cNvSpPr>
            <a:spLocks noGrp="1" noChangeArrowheads="1"/>
          </p:cNvSpPr>
          <p:nvPr>
            <p:ph type="body" idx="1"/>
          </p:nvPr>
        </p:nvSpPr>
        <p:spPr/>
        <p:txBody>
          <a:bodyPr/>
          <a:lstStyle/>
          <a:p>
            <a:pPr>
              <a:lnSpc>
                <a:spcPct val="90000"/>
              </a:lnSpc>
            </a:pPr>
            <a:r>
              <a:rPr lang="it-IT" sz="2400" smtClean="0"/>
              <a:t>Cambiamenti nella filosofia della natura</a:t>
            </a:r>
          </a:p>
          <a:p>
            <a:pPr lvl="1">
              <a:lnSpc>
                <a:spcPct val="90000"/>
              </a:lnSpc>
            </a:pPr>
            <a:r>
              <a:rPr lang="it-IT" sz="2400" smtClean="0"/>
              <a:t>Modelli e principi (relatività, conservazione, minimo)</a:t>
            </a:r>
          </a:p>
          <a:p>
            <a:pPr>
              <a:lnSpc>
                <a:spcPct val="90000"/>
              </a:lnSpc>
            </a:pPr>
            <a:r>
              <a:rPr lang="it-IT" sz="2400" smtClean="0"/>
              <a:t>Competizione anche tra le tradizioni prevalenti</a:t>
            </a:r>
          </a:p>
          <a:p>
            <a:pPr lvl="1">
              <a:lnSpc>
                <a:spcPct val="90000"/>
              </a:lnSpc>
            </a:pPr>
            <a:r>
              <a:rPr lang="it-IT" sz="2400" smtClean="0"/>
              <a:t>Atomismo, materia e movimento, azione per contatto, forze a distanza, energia, spazio pieno/vuoto</a:t>
            </a:r>
          </a:p>
          <a:p>
            <a:pPr>
              <a:lnSpc>
                <a:spcPct val="90000"/>
              </a:lnSpc>
            </a:pPr>
            <a:r>
              <a:rPr lang="it-IT" sz="2400" smtClean="0"/>
              <a:t>Cambiamenti nella matematica</a:t>
            </a:r>
          </a:p>
          <a:p>
            <a:pPr>
              <a:lnSpc>
                <a:spcPct val="90000"/>
              </a:lnSpc>
            </a:pPr>
            <a:r>
              <a:rPr lang="it-IT" sz="2400" smtClean="0"/>
              <a:t>Quantificazione di fenomeni tramite strumenti basati su teorie</a:t>
            </a:r>
          </a:p>
          <a:p>
            <a:pPr>
              <a:lnSpc>
                <a:spcPct val="90000"/>
              </a:lnSpc>
            </a:pPr>
            <a:r>
              <a:rPr lang="it-IT" sz="2400" smtClean="0"/>
              <a:t>Matematizzazione in forme nuove e di nuovi domini</a:t>
            </a:r>
          </a:p>
          <a:p>
            <a:pPr>
              <a:lnSpc>
                <a:spcPct val="90000"/>
              </a:lnSpc>
            </a:pPr>
            <a:r>
              <a:rPr lang="it-IT" sz="2400" smtClean="0"/>
              <a:t>Nuovi criteri epistemologici</a:t>
            </a:r>
          </a:p>
          <a:p>
            <a:pPr>
              <a:lnSpc>
                <a:spcPct val="90000"/>
              </a:lnSpc>
            </a:pPr>
            <a:r>
              <a:rPr lang="it-IT" sz="2400" smtClean="0"/>
              <a:t>Dinamiche interne alle comunità degli scienziati</a:t>
            </a:r>
          </a:p>
          <a:p>
            <a:pPr>
              <a:lnSpc>
                <a:spcPct val="90000"/>
              </a:lnSpc>
            </a:pPr>
            <a:r>
              <a:rPr lang="it-IT" sz="2400" smtClean="0"/>
              <a:t>Rapporti con il contesto culturale e socioeconomico</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it-IT" smtClean="0"/>
              <a:t>Bibliografia</a:t>
            </a:r>
          </a:p>
        </p:txBody>
      </p:sp>
      <p:sp>
        <p:nvSpPr>
          <p:cNvPr id="82947" name="Rectangle 3"/>
          <p:cNvSpPr>
            <a:spLocks noGrp="1" noChangeArrowheads="1"/>
          </p:cNvSpPr>
          <p:nvPr>
            <p:ph type="body" idx="1"/>
          </p:nvPr>
        </p:nvSpPr>
        <p:spPr/>
        <p:txBody>
          <a:bodyPr/>
          <a:lstStyle/>
          <a:p>
            <a:r>
              <a:rPr lang="it-IT" smtClean="0"/>
              <a:t>H. Floris Cohen: The Scientific Revolution. A Historiographical Inquiry</a:t>
            </a:r>
          </a:p>
          <a:p>
            <a:r>
              <a:rPr lang="it-IT" smtClean="0"/>
              <a:t>T.Kuhn: The Essential Tension</a:t>
            </a:r>
          </a:p>
          <a:p>
            <a:r>
              <a:rPr lang="it-IT" smtClean="0"/>
              <a:t>J.Schuster: The Scientific Revolution</a:t>
            </a:r>
          </a:p>
          <a:p>
            <a:r>
              <a:rPr lang="it-IT" smtClean="0"/>
              <a:t>P. Rossi: Storia della Scienza</a:t>
            </a:r>
          </a:p>
          <a:p>
            <a:r>
              <a:rPr lang="it-IT" smtClean="0"/>
              <a:t>S.Shapin: La rivoluzione scientifica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it-IT" smtClean="0">
                <a:hlinkClick r:id="rId3" action="ppaction://hlinkfile"/>
              </a:rPr>
              <a:t>Accademie</a:t>
            </a:r>
            <a:endParaRPr lang="it-IT" smtClean="0"/>
          </a:p>
        </p:txBody>
      </p:sp>
      <p:sp>
        <p:nvSpPr>
          <p:cNvPr id="13315" name="Rectangle 3"/>
          <p:cNvSpPr>
            <a:spLocks noGrp="1" noChangeArrowheads="1"/>
          </p:cNvSpPr>
          <p:nvPr>
            <p:ph type="body" idx="1"/>
          </p:nvPr>
        </p:nvSpPr>
        <p:spPr/>
        <p:txBody>
          <a:bodyPr/>
          <a:lstStyle/>
          <a:p>
            <a:r>
              <a:rPr lang="it-IT" smtClean="0">
                <a:cs typeface="Times New Roman" pitchFamily="18" charset="0"/>
              </a:rPr>
              <a:t>Lincei (-1651)</a:t>
            </a:r>
          </a:p>
          <a:p>
            <a:r>
              <a:rPr lang="it-IT" smtClean="0">
                <a:cs typeface="Times New Roman" pitchFamily="18" charset="0"/>
              </a:rPr>
              <a:t>Cimento (1657-1667)</a:t>
            </a:r>
          </a:p>
          <a:p>
            <a:r>
              <a:rPr lang="it-IT" smtClean="0">
                <a:cs typeface="Times New Roman" pitchFamily="18" charset="0"/>
              </a:rPr>
              <a:t>Royal Society (1645, 1648, 1662-)</a:t>
            </a:r>
          </a:p>
          <a:p>
            <a:r>
              <a:rPr lang="fr-FR" smtClean="0">
                <a:cs typeface="Times New Roman" pitchFamily="18" charset="0"/>
              </a:rPr>
              <a:t>Académie des Sciences (1654, 1666-)</a:t>
            </a:r>
            <a:endParaRPr lang="it-IT" smtClean="0">
              <a:cs typeface="Times New Roman" pitchFamily="18" charset="0"/>
            </a:endParaRPr>
          </a:p>
          <a:p>
            <a:endParaRPr lang="fr-FR" smtClean="0">
              <a:cs typeface="Times New Roman" pitchFamily="18" charset="0"/>
            </a:endParaRPr>
          </a:p>
          <a:p>
            <a:r>
              <a:rPr lang="fr-FR" smtClean="0">
                <a:cs typeface="Times New Roman" pitchFamily="18" charset="0"/>
                <a:hlinkClick r:id="rId4" action="ppaction://hlinkfile"/>
              </a:rPr>
              <a:t>Atti accademici</a:t>
            </a:r>
            <a:r>
              <a:rPr lang="it-IT" smtClean="0">
                <a:hlinkClick r:id="rId4" action="ppaction://hlinkfile"/>
              </a:rPr>
              <a:t> </a:t>
            </a:r>
            <a:endParaRPr lang="it-IT"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074"/>
          <p:cNvSpPr>
            <a:spLocks noGrp="1" noChangeArrowheads="1"/>
          </p:cNvSpPr>
          <p:nvPr>
            <p:ph type="title"/>
          </p:nvPr>
        </p:nvSpPr>
        <p:spPr/>
        <p:txBody>
          <a:bodyPr/>
          <a:lstStyle/>
          <a:p>
            <a:r>
              <a:rPr lang="it-IT" smtClean="0"/>
              <a:t>Il punto di vista “classico”</a:t>
            </a:r>
          </a:p>
        </p:txBody>
      </p:sp>
      <p:sp>
        <p:nvSpPr>
          <p:cNvPr id="14339" name="Rectangle 3075"/>
          <p:cNvSpPr>
            <a:spLocks noGrp="1" noChangeArrowheads="1"/>
          </p:cNvSpPr>
          <p:nvPr>
            <p:ph type="body" idx="1"/>
          </p:nvPr>
        </p:nvSpPr>
        <p:spPr/>
        <p:txBody>
          <a:bodyPr/>
          <a:lstStyle/>
          <a:p>
            <a:pPr marL="609600" indent="-609600">
              <a:lnSpc>
                <a:spcPct val="90000"/>
              </a:lnSpc>
              <a:buFontTx/>
              <a:buNone/>
            </a:pPr>
            <a:r>
              <a:rPr lang="it-IT" sz="2800" smtClean="0">
                <a:cs typeface="Times New Roman" pitchFamily="18" charset="0"/>
              </a:rPr>
              <a:t>    c. </a:t>
            </a:r>
            <a:r>
              <a:rPr lang="it-IT" sz="2800" smtClean="0"/>
              <a:t>Nascita della figura dello scienziato e dell’oggettività scientifica</a:t>
            </a:r>
            <a:endParaRPr lang="it-IT" sz="2800" smtClean="0">
              <a:cs typeface="Times New Roman" pitchFamily="18" charset="0"/>
            </a:endParaRPr>
          </a:p>
          <a:p>
            <a:pPr marL="609600" indent="-609600">
              <a:lnSpc>
                <a:spcPct val="90000"/>
              </a:lnSpc>
              <a:buFontTx/>
              <a:buNone/>
            </a:pPr>
            <a:r>
              <a:rPr lang="it-IT" sz="2800" smtClean="0">
                <a:cs typeface="Times New Roman" pitchFamily="18" charset="0"/>
              </a:rPr>
              <a:t>    Conflitto con la Chiesa</a:t>
            </a:r>
          </a:p>
          <a:p>
            <a:pPr marL="609600" indent="-609600">
              <a:lnSpc>
                <a:spcPct val="90000"/>
              </a:lnSpc>
              <a:buFontTx/>
              <a:buNone/>
            </a:pPr>
            <a:r>
              <a:rPr lang="it-IT" sz="2800" smtClean="0">
                <a:cs typeface="Times New Roman" pitchFamily="18" charset="0"/>
              </a:rPr>
              <a:t>    Superamento dell’antropocentrismo</a:t>
            </a:r>
          </a:p>
          <a:p>
            <a:pPr marL="609600" indent="-609600">
              <a:lnSpc>
                <a:spcPct val="90000"/>
              </a:lnSpc>
              <a:buFontTx/>
              <a:buNone/>
            </a:pPr>
            <a:r>
              <a:rPr lang="it-IT" sz="2800" smtClean="0">
                <a:latin typeface="Times New Roman" pitchFamily="18" charset="0"/>
                <a:cs typeface="Times New Roman" pitchFamily="18" charset="0"/>
              </a:rPr>
              <a:t>     </a:t>
            </a:r>
            <a:r>
              <a:rPr lang="it-IT" sz="2800" smtClean="0">
                <a:cs typeface="Times New Roman" pitchFamily="18" charset="0"/>
              </a:rPr>
              <a:t>Nuovi criteri epistemologici</a:t>
            </a:r>
          </a:p>
          <a:p>
            <a:pPr marL="609600" indent="-609600">
              <a:lnSpc>
                <a:spcPct val="90000"/>
              </a:lnSpc>
              <a:buFontTx/>
              <a:buNone/>
            </a:pPr>
            <a:r>
              <a:rPr lang="it-IT" sz="2800" smtClean="0">
                <a:latin typeface="Times New Roman" pitchFamily="18" charset="0"/>
                <a:cs typeface="Times New Roman" pitchFamily="18" charset="0"/>
              </a:rPr>
              <a:t>     </a:t>
            </a:r>
            <a:r>
              <a:rPr lang="it-IT" sz="2800" smtClean="0">
                <a:cs typeface="Times New Roman" pitchFamily="18" charset="0"/>
              </a:rPr>
              <a:t>Metodo empirico – sperimentale</a:t>
            </a:r>
          </a:p>
          <a:p>
            <a:pPr marL="609600" indent="-609600">
              <a:lnSpc>
                <a:spcPct val="90000"/>
              </a:lnSpc>
              <a:buFontTx/>
              <a:buNone/>
            </a:pPr>
            <a:r>
              <a:rPr lang="it-IT" sz="2800" smtClean="0">
                <a:cs typeface="Times New Roman" pitchFamily="18" charset="0"/>
              </a:rPr>
              <a:t>    Realismo</a:t>
            </a:r>
          </a:p>
          <a:p>
            <a:pPr marL="609600" indent="-609600">
              <a:lnSpc>
                <a:spcPct val="90000"/>
              </a:lnSpc>
              <a:buFontTx/>
              <a:buNone/>
            </a:pPr>
            <a:r>
              <a:rPr lang="it-IT" sz="2800" smtClean="0"/>
              <a:t>    Un evento più importante della Riforma</a:t>
            </a:r>
          </a:p>
          <a:p>
            <a:pPr marL="609600" indent="-609600">
              <a:lnSpc>
                <a:spcPct val="90000"/>
              </a:lnSpc>
              <a:buFontTx/>
              <a:buNone/>
            </a:pPr>
            <a:r>
              <a:rPr lang="it-IT" sz="2800" smtClean="0"/>
              <a:t>    Nascita della modernità</a:t>
            </a:r>
          </a:p>
          <a:p>
            <a:pPr marL="609600" indent="-609600">
              <a:lnSpc>
                <a:spcPct val="90000"/>
              </a:lnSpc>
              <a:buFontTx/>
              <a:buNone/>
            </a:pPr>
            <a:r>
              <a:rPr lang="it-IT" sz="2800" smtClean="0"/>
              <a:t>    Stretto rapporto scienza-tecnologia</a:t>
            </a:r>
          </a:p>
          <a:p>
            <a:pPr marL="609600" indent="-609600">
              <a:lnSpc>
                <a:spcPct val="90000"/>
              </a:lnSpc>
              <a:buFontTx/>
              <a:buNone/>
            </a:pPr>
            <a:r>
              <a:rPr lang="it-IT" sz="2800" smtClean="0">
                <a:cs typeface="Times New Roman" pitchFamily="18" charset="0"/>
              </a:rPr>
              <a:t>    Invenzione di nuovi strumenti: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p:txBody>
          <a:bodyPr/>
          <a:lstStyle/>
          <a:p>
            <a:r>
              <a:rPr lang="it-IT" smtClean="0">
                <a:hlinkClick r:id="rId3" action="ppaction://hlinkfile"/>
              </a:rPr>
              <a:t>Strumenti</a:t>
            </a:r>
            <a:endParaRPr lang="it-IT" smtClean="0"/>
          </a:p>
        </p:txBody>
      </p:sp>
      <p:sp>
        <p:nvSpPr>
          <p:cNvPr id="15363" name="Rectangle 1027"/>
          <p:cNvSpPr>
            <a:spLocks noGrp="1" noChangeArrowheads="1"/>
          </p:cNvSpPr>
          <p:nvPr>
            <p:ph type="body" idx="1"/>
          </p:nvPr>
        </p:nvSpPr>
        <p:spPr/>
        <p:txBody>
          <a:bodyPr/>
          <a:lstStyle/>
          <a:p>
            <a:pPr>
              <a:lnSpc>
                <a:spcPct val="90000"/>
              </a:lnSpc>
            </a:pPr>
            <a:r>
              <a:rPr lang="it-IT" smtClean="0">
                <a:cs typeface="Times New Roman" pitchFamily="18" charset="0"/>
              </a:rPr>
              <a:t>Piano inclinato e pendolo</a:t>
            </a:r>
          </a:p>
          <a:p>
            <a:pPr>
              <a:lnSpc>
                <a:spcPct val="90000"/>
              </a:lnSpc>
            </a:pPr>
            <a:r>
              <a:rPr lang="it-IT" smtClean="0">
                <a:cs typeface="Times New Roman" pitchFamily="18" charset="0"/>
              </a:rPr>
              <a:t>Lenti e prismi</a:t>
            </a:r>
          </a:p>
          <a:p>
            <a:pPr>
              <a:lnSpc>
                <a:spcPct val="90000"/>
              </a:lnSpc>
            </a:pPr>
            <a:r>
              <a:rPr lang="it-IT" smtClean="0">
                <a:cs typeface="Times New Roman" pitchFamily="18" charset="0"/>
              </a:rPr>
              <a:t>Telescopio</a:t>
            </a:r>
          </a:p>
          <a:p>
            <a:pPr>
              <a:lnSpc>
                <a:spcPct val="90000"/>
              </a:lnSpc>
            </a:pPr>
            <a:r>
              <a:rPr lang="it-IT" smtClean="0">
                <a:cs typeface="Times New Roman" pitchFamily="18" charset="0"/>
              </a:rPr>
              <a:t>Microscopio</a:t>
            </a:r>
          </a:p>
          <a:p>
            <a:pPr>
              <a:lnSpc>
                <a:spcPct val="90000"/>
              </a:lnSpc>
            </a:pPr>
            <a:r>
              <a:rPr lang="it-IT" smtClean="0">
                <a:cs typeface="Times New Roman" pitchFamily="18" charset="0"/>
              </a:rPr>
              <a:t>Termometro</a:t>
            </a:r>
          </a:p>
          <a:p>
            <a:pPr>
              <a:lnSpc>
                <a:spcPct val="90000"/>
              </a:lnSpc>
            </a:pPr>
            <a:r>
              <a:rPr lang="it-IT" smtClean="0">
                <a:cs typeface="Times New Roman" pitchFamily="18" charset="0"/>
              </a:rPr>
              <a:t>Barometro</a:t>
            </a:r>
          </a:p>
          <a:p>
            <a:pPr>
              <a:lnSpc>
                <a:spcPct val="90000"/>
              </a:lnSpc>
            </a:pPr>
            <a:r>
              <a:rPr lang="it-IT" smtClean="0">
                <a:cs typeface="Times New Roman" pitchFamily="18" charset="0"/>
              </a:rPr>
              <a:t>Pompa a vuoto</a:t>
            </a:r>
          </a:p>
          <a:p>
            <a:pPr>
              <a:lnSpc>
                <a:spcPct val="90000"/>
              </a:lnSpc>
            </a:pPr>
            <a:r>
              <a:rPr lang="it-IT" smtClean="0">
                <a:cs typeface="Times New Roman" pitchFamily="18" charset="0"/>
              </a:rPr>
              <a:t>Orologio di precisione</a:t>
            </a:r>
          </a:p>
          <a:p>
            <a:pPr>
              <a:lnSpc>
                <a:spcPct val="90000"/>
              </a:lnSpc>
            </a:pPr>
            <a:r>
              <a:rPr lang="it-IT" smtClean="0">
                <a:cs typeface="Times New Roman" pitchFamily="18" charset="0"/>
              </a:rPr>
              <a:t>Bilancia di precisione</a:t>
            </a:r>
            <a:r>
              <a:rPr lang="it-IT" smtClean="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026" descr="14bis"/>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026" descr="14"/>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
        <p:nvSpPr>
          <p:cNvPr id="17411" name="AutoShape 1027">
            <a:hlinkClick r:id="rId4" action="ppaction://hlinkfile" highlightClick="1"/>
          </p:cNvPr>
          <p:cNvSpPr>
            <a:spLocks noChangeArrowheads="1"/>
          </p:cNvSpPr>
          <p:nvPr/>
        </p:nvSpPr>
        <p:spPr bwMode="auto">
          <a:xfrm>
            <a:off x="152400" y="533400"/>
            <a:ext cx="3429000" cy="1676400"/>
          </a:xfrm>
          <a:prstGeom prst="actionButtonBlank">
            <a:avLst/>
          </a:prstGeom>
          <a:noFill/>
          <a:ln w="9525">
            <a:noFill/>
            <a:miter lim="800000"/>
            <a:headEnd/>
            <a:tailEnd/>
          </a:ln>
        </p:spPr>
        <p:txBody>
          <a:bodyPr wrap="none" anchor="ctr"/>
          <a:lstStyle/>
          <a:p>
            <a:endParaRPr lang="it-IT"/>
          </a:p>
        </p:txBody>
      </p:sp>
      <p:sp>
        <p:nvSpPr>
          <p:cNvPr id="17412" name="AutoShape 1028">
            <a:hlinkClick r:id="rId5" action="ppaction://hlinkfile" highlightClick="1"/>
          </p:cNvPr>
          <p:cNvSpPr>
            <a:spLocks noChangeArrowheads="1"/>
          </p:cNvSpPr>
          <p:nvPr/>
        </p:nvSpPr>
        <p:spPr bwMode="auto">
          <a:xfrm>
            <a:off x="152400" y="2819400"/>
            <a:ext cx="3505200" cy="3124200"/>
          </a:xfrm>
          <a:prstGeom prst="actionButtonBlank">
            <a:avLst/>
          </a:prstGeom>
          <a:noFill/>
          <a:ln w="9525">
            <a:noFill/>
            <a:miter lim="800000"/>
            <a:headEnd/>
            <a:tailEnd/>
          </a:ln>
        </p:spPr>
        <p:txBody>
          <a:bodyPr wrap="none" anchor="ctr"/>
          <a:lstStyle/>
          <a:p>
            <a:endParaRPr lang="it-IT"/>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it-IT" smtClean="0"/>
              <a:t>Il punto di vista “classico”</a:t>
            </a:r>
          </a:p>
        </p:txBody>
      </p:sp>
      <p:sp>
        <p:nvSpPr>
          <p:cNvPr id="18435" name="Rectangle 3"/>
          <p:cNvSpPr>
            <a:spLocks noGrp="1" noChangeArrowheads="1"/>
          </p:cNvSpPr>
          <p:nvPr>
            <p:ph type="body" idx="1"/>
          </p:nvPr>
        </p:nvSpPr>
        <p:spPr/>
        <p:txBody>
          <a:bodyPr/>
          <a:lstStyle/>
          <a:p>
            <a:r>
              <a:rPr lang="it-IT" smtClean="0">
                <a:cs typeface="Times New Roman" pitchFamily="18" charset="0"/>
              </a:rPr>
              <a:t>d. Risultati:</a:t>
            </a:r>
          </a:p>
          <a:p>
            <a:pPr>
              <a:buFontTx/>
              <a:buNone/>
            </a:pPr>
            <a:r>
              <a:rPr lang="it-IT" smtClean="0">
                <a:latin typeface="Times New Roman" pitchFamily="18" charset="0"/>
                <a:cs typeface="Times New Roman" pitchFamily="18" charset="0"/>
              </a:rPr>
              <a:t>                    </a:t>
            </a:r>
            <a:r>
              <a:rPr lang="it-IT" smtClean="0">
                <a:cs typeface="Times New Roman" pitchFamily="18" charset="0"/>
              </a:rPr>
              <a:t>Sistema copernicano eliocentrico</a:t>
            </a:r>
          </a:p>
          <a:p>
            <a:pPr>
              <a:buFontTx/>
              <a:buNone/>
            </a:pPr>
            <a:r>
              <a:rPr lang="it-IT" smtClean="0">
                <a:latin typeface="Times New Roman" pitchFamily="18" charset="0"/>
                <a:cs typeface="Times New Roman" pitchFamily="18" charset="0"/>
              </a:rPr>
              <a:t>                    </a:t>
            </a:r>
            <a:r>
              <a:rPr lang="it-IT" smtClean="0">
                <a:cs typeface="Times New Roman" pitchFamily="18" charset="0"/>
              </a:rPr>
              <a:t>Meccanica galileiana</a:t>
            </a:r>
          </a:p>
          <a:p>
            <a:pPr>
              <a:buFontTx/>
              <a:buNone/>
            </a:pPr>
            <a:r>
              <a:rPr lang="it-IT" smtClean="0">
                <a:latin typeface="Times New Roman" pitchFamily="18" charset="0"/>
                <a:cs typeface="Times New Roman" pitchFamily="18" charset="0"/>
              </a:rPr>
              <a:t>                    </a:t>
            </a:r>
            <a:r>
              <a:rPr lang="it-IT" smtClean="0">
                <a:cs typeface="Times New Roman" pitchFamily="18" charset="0"/>
              </a:rPr>
              <a:t>Circolazione del sangue</a:t>
            </a:r>
          </a:p>
          <a:p>
            <a:pPr>
              <a:buFontTx/>
              <a:buNone/>
            </a:pPr>
            <a:r>
              <a:rPr lang="it-IT" smtClean="0">
                <a:latin typeface="Times New Roman" pitchFamily="18" charset="0"/>
                <a:cs typeface="Times New Roman" pitchFamily="18" charset="0"/>
              </a:rPr>
              <a:t>                    </a:t>
            </a:r>
            <a:r>
              <a:rPr lang="it-IT" smtClean="0">
                <a:cs typeface="Times New Roman" pitchFamily="18" charset="0"/>
              </a:rPr>
              <a:t>Gravitazione universale</a:t>
            </a:r>
          </a:p>
          <a:p>
            <a:pPr>
              <a:buFontTx/>
              <a:buNone/>
            </a:pPr>
            <a:r>
              <a:rPr lang="it-IT" smtClean="0">
                <a:latin typeface="Times New Roman" pitchFamily="18" charset="0"/>
                <a:cs typeface="Times New Roman" pitchFamily="18" charset="0"/>
              </a:rPr>
              <a:t>                    </a:t>
            </a:r>
            <a:r>
              <a:rPr lang="it-IT" smtClean="0">
                <a:cs typeface="Times New Roman" pitchFamily="18" charset="0"/>
              </a:rPr>
              <a:t>Ottica</a:t>
            </a:r>
          </a:p>
          <a:p>
            <a:pPr>
              <a:buFontTx/>
              <a:buNone/>
            </a:pPr>
            <a:r>
              <a:rPr lang="it-IT" smtClean="0">
                <a:cs typeface="Times New Roman" pitchFamily="18" charset="0"/>
              </a:rPr>
              <a:t>                  Geometria analitica e calcolo</a:t>
            </a:r>
            <a:r>
              <a:rPr lang="it-IT"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litri">
  <a:themeElements>
    <a:clrScheme name="">
      <a:dk1>
        <a:srgbClr val="000000"/>
      </a:dk1>
      <a:lt1>
        <a:srgbClr val="FFFF00"/>
      </a:lt1>
      <a:dk2>
        <a:srgbClr val="0000FF"/>
      </a:dk2>
      <a:lt2>
        <a:srgbClr val="FFFF00"/>
      </a:lt2>
      <a:accent1>
        <a:srgbClr val="FF9900"/>
      </a:accent1>
      <a:accent2>
        <a:srgbClr val="00FFFF"/>
      </a:accent2>
      <a:accent3>
        <a:srgbClr val="AAAAFF"/>
      </a:accent3>
      <a:accent4>
        <a:srgbClr val="DADA00"/>
      </a:accent4>
      <a:accent5>
        <a:srgbClr val="FFCAAA"/>
      </a:accent5>
      <a:accent6>
        <a:srgbClr val="00E7E7"/>
      </a:accent6>
      <a:hlink>
        <a:srgbClr val="FF0000"/>
      </a:hlink>
      <a:folHlink>
        <a:srgbClr val="969696"/>
      </a:folHlink>
    </a:clrScheme>
    <a:fontScheme name="Calitr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3200" b="1" i="1" u="none" strike="noStrike" cap="none" normalizeH="0" baseline="0" smtClean="0">
            <a:ln>
              <a:noFill/>
            </a:ln>
            <a:solidFill>
              <a:srgbClr val="FFFFFF"/>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3200" b="1" i="1" u="none" strike="noStrike" cap="none" normalizeH="0" baseline="0" smtClean="0">
            <a:ln>
              <a:noFill/>
            </a:ln>
            <a:solidFill>
              <a:srgbClr val="FFFFFF"/>
            </a:solidFill>
            <a:effectLst/>
            <a:latin typeface="Arial" pitchFamily="34" charset="0"/>
          </a:defRPr>
        </a:defPPr>
      </a:lstStyle>
    </a:lnDef>
  </a:objectDefaults>
  <a:extraClrSchemeLst>
    <a:extraClrScheme>
      <a:clrScheme name="Calitri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alitr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alitri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alitri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alitr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alitr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alitr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D:\Ricerca e didattica\Temi\Edu\Tessal\Calitri.ppt</Template>
  <TotalTime>2653</TotalTime>
  <Words>800</Words>
  <Application>Microsoft Office PowerPoint</Application>
  <PresentationFormat>Presentazione su schermo (4:3)</PresentationFormat>
  <Paragraphs>250</Paragraphs>
  <Slides>34</Slides>
  <Notes>34</Notes>
  <HiddenSlides>0</HiddenSlides>
  <MMClips>0</MMClips>
  <ScaleCrop>false</ScaleCrop>
  <HeadingPairs>
    <vt:vector size="8" baseType="variant">
      <vt:variant>
        <vt:lpstr>Caratteri utilizzati</vt:lpstr>
      </vt:variant>
      <vt:variant>
        <vt:i4>5</vt:i4>
      </vt:variant>
      <vt:variant>
        <vt:lpstr>Tema</vt:lpstr>
      </vt:variant>
      <vt:variant>
        <vt:i4>1</vt:i4>
      </vt:variant>
      <vt:variant>
        <vt:lpstr>Server OLE incorporati</vt:lpstr>
      </vt:variant>
      <vt:variant>
        <vt:i4>1</vt:i4>
      </vt:variant>
      <vt:variant>
        <vt:lpstr>Titoli diapositive</vt:lpstr>
      </vt:variant>
      <vt:variant>
        <vt:i4>34</vt:i4>
      </vt:variant>
    </vt:vector>
  </HeadingPairs>
  <TitlesOfParts>
    <vt:vector size="41" baseType="lpstr">
      <vt:lpstr>Arial</vt:lpstr>
      <vt:lpstr>Times New Roman</vt:lpstr>
      <vt:lpstr>Garamond</vt:lpstr>
      <vt:lpstr>New York</vt:lpstr>
      <vt:lpstr>Times</vt:lpstr>
      <vt:lpstr>Calitri</vt:lpstr>
      <vt:lpstr>Immagine di Microsoft Word</vt:lpstr>
      <vt:lpstr>La Rivoluzione Scientifica</vt:lpstr>
      <vt:lpstr>Sommario</vt:lpstr>
      <vt:lpstr>Il punto di vista “classico”</vt:lpstr>
      <vt:lpstr>Accademie</vt:lpstr>
      <vt:lpstr>Il punto di vista “classico”</vt:lpstr>
      <vt:lpstr>Strumenti</vt:lpstr>
      <vt:lpstr>Diapositiva 7</vt:lpstr>
      <vt:lpstr>Diapositiva 8</vt:lpstr>
      <vt:lpstr>Il punto di vista “classico”</vt:lpstr>
      <vt:lpstr>Nuove storiografie e la critica del punto di vista “classico” </vt:lpstr>
      <vt:lpstr>Scienze classiche e baconiane</vt:lpstr>
      <vt:lpstr>Cronologia</vt:lpstr>
      <vt:lpstr>Una “rivoluzione scientifica” o una serie di radicali cambiamenti?</vt:lpstr>
      <vt:lpstr>Premesse</vt:lpstr>
      <vt:lpstr>Primi sviluppi (c.1500-1600)</vt:lpstr>
      <vt:lpstr>Aristotele: Spazio relazionale</vt:lpstr>
      <vt:lpstr>Fenomenologia caduta</vt:lpstr>
      <vt:lpstr>Aristotele: Velocità e forze</vt:lpstr>
      <vt:lpstr>Aristot: Moti non si compongono</vt:lpstr>
      <vt:lpstr>Sistema tolemaico</vt:lpstr>
      <vt:lpstr>La fase matura (1590-1650)</vt:lpstr>
      <vt:lpstr>Le leggi di Keplero</vt:lpstr>
      <vt:lpstr>La fase matura (1590-1650)</vt:lpstr>
      <vt:lpstr>Reinterpretazione della variazione della quantità di moto</vt:lpstr>
      <vt:lpstr>Sviluppi (1650-1690)</vt:lpstr>
      <vt:lpstr>Risultati</vt:lpstr>
      <vt:lpstr>Diapositiva 27</vt:lpstr>
      <vt:lpstr>Diapositiva 28</vt:lpstr>
      <vt:lpstr>Criteri epistemologici</vt:lpstr>
      <vt:lpstr>Le “scienze baconiane (1600-1784)</vt:lpstr>
      <vt:lpstr>Le “scienze” baconiane</vt:lpstr>
      <vt:lpstr>Case Studies 4: Coulomb e Volta</vt:lpstr>
      <vt:lpstr>Una rivoluzione scientifica?</vt:lpstr>
      <vt:lpstr>Bibliografia</vt:lpstr>
    </vt:vector>
  </TitlesOfParts>
  <Company>Dipartimento di Fisica "A. Volta"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Rivoluzione Scientifica</dc:title>
  <dc:creator>Fabio Bevilacqua</dc:creator>
  <cp:lastModifiedBy>Fabio</cp:lastModifiedBy>
  <cp:revision>48</cp:revision>
  <dcterms:created xsi:type="dcterms:W3CDTF">2002-05-01T15:15:19Z</dcterms:created>
  <dcterms:modified xsi:type="dcterms:W3CDTF">2011-10-25T16:26:17Z</dcterms:modified>
</cp:coreProperties>
</file>